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66" r:id="rId2"/>
    <p:sldId id="393" r:id="rId3"/>
    <p:sldId id="392" r:id="rId4"/>
    <p:sldId id="399" r:id="rId5"/>
    <p:sldId id="401" r:id="rId6"/>
    <p:sldId id="402" r:id="rId7"/>
    <p:sldId id="403" r:id="rId8"/>
    <p:sldId id="429" r:id="rId9"/>
    <p:sldId id="404" r:id="rId10"/>
    <p:sldId id="405" r:id="rId11"/>
    <p:sldId id="406" r:id="rId12"/>
    <p:sldId id="407" r:id="rId13"/>
    <p:sldId id="408" r:id="rId14"/>
    <p:sldId id="409" r:id="rId15"/>
    <p:sldId id="410" r:id="rId16"/>
    <p:sldId id="411" r:id="rId17"/>
    <p:sldId id="412" r:id="rId18"/>
    <p:sldId id="414" r:id="rId19"/>
    <p:sldId id="413" r:id="rId20"/>
    <p:sldId id="428" r:id="rId21"/>
    <p:sldId id="415" r:id="rId22"/>
    <p:sldId id="416" r:id="rId23"/>
    <p:sldId id="417" r:id="rId24"/>
    <p:sldId id="418" r:id="rId25"/>
    <p:sldId id="419" r:id="rId26"/>
    <p:sldId id="420" r:id="rId27"/>
    <p:sldId id="422" r:id="rId28"/>
    <p:sldId id="427" r:id="rId29"/>
    <p:sldId id="430" r:id="rId30"/>
    <p:sldId id="431" r:id="rId31"/>
    <p:sldId id="43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56" y="6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9E86F-7E71-A673-E488-A93DA9A324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472460-4D60-F1A6-6CB3-FB381345B6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32E96-C095-5F39-761A-650DF682B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ADCCD-FFE0-A5B6-1789-E191DABFD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3FB85-4B99-F7DA-BD49-36589164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2632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0FC88-904B-419B-4AD3-95A72B599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12850-304E-CBEF-31E2-676811C22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E7684-C0CE-A8FE-B279-DB1430A53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82F30-3EB4-0538-99C1-CF7C2621B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0525C-2B3E-BF36-978E-A40DD19F3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8957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381050-9469-D466-01FD-5ACA45BA46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694ADB-5A8B-D9CC-8C21-181C22378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E40C0-D016-455D-CAA2-F50FD094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C9903-3070-5226-AF51-BB709C675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05336-AE22-6FD1-61A4-29DF600AA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2043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solidFill>
          <a:srgbClr val="E52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2"/>
          <p:cNvSpPr txBox="1">
            <a:spLocks noChangeAspect="1" noChangeArrowheads="1"/>
          </p:cNvSpPr>
          <p:nvPr userDrawn="1"/>
        </p:nvSpPr>
        <p:spPr bwMode="auto">
          <a:xfrm>
            <a:off x="11001904" y="1"/>
            <a:ext cx="1190097" cy="3035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44000" tIns="72000" rIns="144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12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latrobe.edu.au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781388" y="2716111"/>
            <a:ext cx="8622453" cy="1737005"/>
          </a:xfrm>
        </p:spPr>
        <p:txBody>
          <a:bodyPr wrap="square" anchor="b" anchorCtr="1">
            <a:normAutofit/>
          </a:bodyPr>
          <a:lstStyle>
            <a:lvl1pPr algn="ctr">
              <a:lnSpc>
                <a:spcPct val="100000"/>
              </a:lnSpc>
              <a:defRPr sz="4800" b="1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781388" y="4858004"/>
            <a:ext cx="8622453" cy="364236"/>
          </a:xfr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– Presenter Title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1781388" y="5261033"/>
            <a:ext cx="8622453" cy="364236"/>
          </a:xfr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Date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171" y="866431"/>
            <a:ext cx="1763659" cy="1278134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 userDrawn="1"/>
        </p:nvSpPr>
        <p:spPr bwMode="auto">
          <a:xfrm>
            <a:off x="7121993" y="6477868"/>
            <a:ext cx="473456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AU" sz="800" kern="120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La Trobe University CRICOS Provider Code Number 00115M</a:t>
            </a:r>
            <a:endParaRPr lang="en-US" altLang="en-US" sz="800" kern="120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4769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C7EC3-F2F0-1476-AFB6-AADF79867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301F1-BD51-4F02-FA97-E2FBDE83B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B140C-40E1-BD90-14F7-955D01C9E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0CE4DB-AE16-AF40-08FA-01F6A245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ACA29-054C-957B-614E-F3B8CE30C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287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D2D84-08AE-1AA6-D2B8-A615779FA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DBD1AB-FAE2-94AE-578F-8347A60F3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97AE7-51DF-CC11-B979-A91634D85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6047B-D010-6C85-46D8-12D4FDB22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61540-915B-61D2-0EF7-119596CAA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313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C4F6-3731-F474-451A-21CB33DDB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7664A-8EAE-C80C-AE45-9C4086BCF9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3F1DDB-BABD-6DE3-2C53-A89BC3C3BA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FA63DF-7216-5866-8726-9F3F81C39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422E8-CAE0-C561-71A5-32E05413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BCF99-D9C2-C13C-C6C5-730B0588D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2756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6137-D26A-8D0F-4920-4DAD9A397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183B7-EB9D-2DC5-84AA-6153DD33B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5EF49-80A5-21A8-220C-5F2BA4002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BCEEC1-BD10-8D99-C368-4E2B20D601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73CDB8-7FD2-C59E-5B12-954C70689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3288EB-E7A8-84E9-4B52-594E1949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7BE1D1-2F55-5342-774A-996B2BF8D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178CBA-AA06-C254-D3DE-02C8DCDC9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543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00061-6617-B22C-05BC-9D8EA649A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68A0E5-0143-4C9C-C440-63482AC57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03E3B8-B761-258D-5866-6CB4BE65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516BD1-2C2C-97B9-6831-CE2FB677F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9042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B5F305-1EBE-CF2A-F873-EC010A8E0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11C709-68E2-0C6B-2ABC-1181584AD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1307CE-0F9C-812B-29D5-CC9600928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9760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6873E-676B-C915-466B-E7D31833D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1C3BE-7B6F-6F73-6C01-6CEF4DD47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54F48-CFBA-1003-E8B7-F18C3D3ABB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7F0EE1-F862-DF74-C72F-4F0487A55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CD7A2-9C28-5B43-7BEF-B748C0350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0E39F0-72D8-68BA-F6DE-390F0FDA2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0315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CD804-4F1B-CC62-8355-892E5E344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6A1F7E-7487-D47A-E69F-EABA739244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E57501-06EE-D93E-9936-E607C139D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16F3C-F55E-89A4-ADB8-60C7BC15A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DCC136-274E-2393-CE16-A3EF3CA55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1F746-A5CE-3ED1-7C2B-4C77F2053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8880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1A72B2-DCAF-9703-F171-3E35C79BB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E6D13-12A4-F03F-4069-870CC6600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A952E-ED4C-6D5D-5904-A28BFB963F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151E7E-FEDD-40FF-A900-7D01C263B0C6}" type="datetimeFigureOut">
              <a:rPr lang="en-AU" smtClean="0"/>
              <a:t>29/08/2022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CE279-DB65-390E-8520-E366EB02A8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F3927-57BA-643B-D86D-86A506A32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F060A-8444-499A-A7A5-55A7BADCEA3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6330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 of how to achieve consistency in NoSQL stores </a:t>
            </a:r>
          </a:p>
        </p:txBody>
      </p:sp>
    </p:spTree>
    <p:extLst>
      <p:ext uri="{BB962C8B-B14F-4D97-AF65-F5344CB8AC3E}">
        <p14:creationId xmlns:p14="http://schemas.microsoft.com/office/powerpoint/2010/main" val="1629357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A7601-F0FF-20BE-C940-DABE74DBF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041" y="1535201"/>
            <a:ext cx="3254742" cy="4506234"/>
          </a:xfrm>
        </p:spPr>
        <p:txBody>
          <a:bodyPr>
            <a:normAutofit fontScale="85000" lnSpcReduction="20000"/>
          </a:bodyPr>
          <a:lstStyle/>
          <a:p>
            <a:pPr>
              <a:defRPr/>
            </a:pPr>
            <a:r>
              <a:rPr lang="en-US" b="1" dirty="0">
                <a:solidFill>
                  <a:srgbClr val="800000"/>
                </a:solidFill>
              </a:rPr>
              <a:t>Key</a:t>
            </a:r>
          </a:p>
          <a:p>
            <a:pPr lvl="1">
              <a:defRPr/>
            </a:pPr>
            <a:r>
              <a:rPr lang="en-US" dirty="0"/>
              <a:t>Byte array</a:t>
            </a:r>
          </a:p>
          <a:p>
            <a:pPr lvl="1">
              <a:defRPr/>
            </a:pPr>
            <a:r>
              <a:rPr lang="en-US" dirty="0"/>
              <a:t>Serves as the primary key for the table</a:t>
            </a:r>
          </a:p>
          <a:p>
            <a:pPr lvl="1">
              <a:defRPr/>
            </a:pPr>
            <a:r>
              <a:rPr lang="en-US" dirty="0"/>
              <a:t>Indexed for fast lookup</a:t>
            </a:r>
          </a:p>
          <a:p>
            <a:pPr>
              <a:defRPr/>
            </a:pPr>
            <a:r>
              <a:rPr lang="en-US" b="1" dirty="0">
                <a:solidFill>
                  <a:srgbClr val="800000"/>
                </a:solidFill>
              </a:rPr>
              <a:t>Column Family</a:t>
            </a:r>
          </a:p>
          <a:p>
            <a:pPr lvl="1">
              <a:defRPr/>
            </a:pPr>
            <a:r>
              <a:rPr lang="en-US" dirty="0"/>
              <a:t>Has a name (string)</a:t>
            </a:r>
          </a:p>
          <a:p>
            <a:pPr lvl="1">
              <a:defRPr/>
            </a:pPr>
            <a:r>
              <a:rPr lang="en-US" dirty="0"/>
              <a:t>Contains one or more related columns</a:t>
            </a:r>
          </a:p>
          <a:p>
            <a:pPr>
              <a:defRPr/>
            </a:pPr>
            <a:r>
              <a:rPr lang="en-US" b="1" dirty="0">
                <a:solidFill>
                  <a:srgbClr val="800000"/>
                </a:solidFill>
              </a:rPr>
              <a:t>Column</a:t>
            </a:r>
          </a:p>
          <a:p>
            <a:pPr lvl="1">
              <a:defRPr/>
            </a:pPr>
            <a:r>
              <a:rPr lang="en-US" dirty="0"/>
              <a:t>Belongs to one column family</a:t>
            </a:r>
          </a:p>
          <a:p>
            <a:pPr lvl="1">
              <a:defRPr/>
            </a:pPr>
            <a:r>
              <a:rPr lang="en-US" dirty="0"/>
              <a:t>Included inside the row</a:t>
            </a:r>
          </a:p>
          <a:p>
            <a:pPr lvl="2">
              <a:defRPr/>
            </a:pPr>
            <a:r>
              <a:rPr lang="en-US" b="1" i="1" dirty="0" err="1">
                <a:solidFill>
                  <a:schemeClr val="tx1"/>
                </a:solidFill>
              </a:rPr>
              <a:t>familyName:columnName</a:t>
            </a:r>
            <a:endParaRPr lang="en-US" b="1" i="1" dirty="0">
              <a:solidFill>
                <a:schemeClr val="tx1"/>
              </a:solidFill>
            </a:endParaRPr>
          </a:p>
          <a:p>
            <a:pPr lvl="1">
              <a:defRPr/>
            </a:pPr>
            <a:endParaRPr lang="en-US" dirty="0"/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DD2FE309-6A3B-2307-9D29-094CDF0E3CF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5714361" y="6356828"/>
            <a:ext cx="763280" cy="270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379" tIns="45691" rIns="91379" bIns="45691" rtlCol="0" anchor="ctr"/>
          <a:lstStyle>
            <a:lvl1pPr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674004" indent="-259232"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036930" indent="-207386"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451701" indent="-207386"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866473" indent="-207386"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281245" indent="-207386" eaLnBrk="0" fontAlgn="base" hangingPunct="0">
              <a:spcBef>
                <a:spcPct val="0"/>
              </a:spcBef>
              <a:spcAft>
                <a:spcPct val="0"/>
              </a:spcAft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696017" indent="-207386" eaLnBrk="0" fontAlgn="base" hangingPunct="0">
              <a:spcBef>
                <a:spcPct val="0"/>
              </a:spcBef>
              <a:spcAft>
                <a:spcPct val="0"/>
              </a:spcAft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110789" indent="-207386" eaLnBrk="0" fontAlgn="base" hangingPunct="0">
              <a:spcBef>
                <a:spcPct val="0"/>
              </a:spcBef>
              <a:spcAft>
                <a:spcPct val="0"/>
              </a:spcAft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525561" indent="-207386" eaLnBrk="0" fontAlgn="base" hangingPunct="0">
              <a:spcBef>
                <a:spcPct val="0"/>
              </a:spcBef>
              <a:spcAft>
                <a:spcPct val="0"/>
              </a:spcAft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2B028385-5A65-441E-956D-134605C17BB3}" type="slidenum">
              <a:rPr lang="en-US" altLang="en-US"/>
              <a:pPr/>
              <a:t>10</a:t>
            </a:fld>
            <a:endParaRPr lang="en-US" altLang="en-US"/>
          </a:p>
        </p:txBody>
      </p:sp>
      <p:pic>
        <p:nvPicPr>
          <p:cNvPr id="39940" name="Picture 5">
            <a:extLst>
              <a:ext uri="{FF2B5EF4-FFF2-40B4-BE49-F238E27FC236}">
                <a16:creationId xmlns:a16="http://schemas.microsoft.com/office/drawing/2014/main" id="{607EE00A-241F-22D8-A87E-4DBE3FC282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922" y="1218369"/>
            <a:ext cx="5340081" cy="5281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22F80FF-F347-B089-72C9-8D9CB8966A44}"/>
              </a:ext>
            </a:extLst>
          </p:cNvPr>
          <p:cNvGrpSpPr>
            <a:grpSpLocks/>
          </p:cNvGrpSpPr>
          <p:nvPr/>
        </p:nvGrpSpPr>
        <p:grpSpPr bwMode="auto">
          <a:xfrm>
            <a:off x="3483567" y="750320"/>
            <a:ext cx="3833682" cy="675430"/>
            <a:chOff x="1959300" y="750700"/>
            <a:chExt cx="3833250" cy="67467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05A27A3-9EAD-97AB-B89E-A963AC6AA3B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416712" y="920448"/>
              <a:ext cx="375838" cy="504928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39949" name="TextBox 8">
              <a:extLst>
                <a:ext uri="{FF2B5EF4-FFF2-40B4-BE49-F238E27FC236}">
                  <a16:creationId xmlns:a16="http://schemas.microsoft.com/office/drawing/2014/main" id="{0BCCBFE9-AF76-7896-07A7-BECAF04DC5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59300" y="750700"/>
              <a:ext cx="3252447" cy="343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 b="1">
                  <a:solidFill>
                    <a:srgbClr val="0000FF"/>
                  </a:solidFill>
                </a:rPr>
                <a:t>Column family named “Contents”</a:t>
              </a:r>
              <a:endParaRPr lang="en-US" altLang="en-US" sz="1633" b="1" i="1" u="sng">
                <a:solidFill>
                  <a:srgbClr val="0000FF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D175958-4D0C-40FA-4910-677C4F63C1F9}"/>
              </a:ext>
            </a:extLst>
          </p:cNvPr>
          <p:cNvGrpSpPr>
            <a:grpSpLocks/>
          </p:cNvGrpSpPr>
          <p:nvPr/>
        </p:nvGrpSpPr>
        <p:grpSpPr bwMode="auto">
          <a:xfrm>
            <a:off x="7206357" y="620706"/>
            <a:ext cx="3076483" cy="877052"/>
            <a:chOff x="5682398" y="620052"/>
            <a:chExt cx="3074805" cy="87834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2368AF8F-2006-F846-D91F-353288F99DE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576603" y="1012353"/>
              <a:ext cx="454840" cy="486048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39947" name="TextBox 10">
              <a:extLst>
                <a:ext uri="{FF2B5EF4-FFF2-40B4-BE49-F238E27FC236}">
                  <a16:creationId xmlns:a16="http://schemas.microsoft.com/office/drawing/2014/main" id="{A3C569AE-D6F6-D408-320D-2FF9DF4198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82398" y="620052"/>
              <a:ext cx="3074805" cy="3441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 b="1">
                  <a:solidFill>
                    <a:srgbClr val="0000FF"/>
                  </a:solidFill>
                </a:rPr>
                <a:t>Column family named “anchor”</a:t>
              </a:r>
              <a:endParaRPr lang="en-US" altLang="en-US" sz="1633" b="1" i="1" u="sng">
                <a:solidFill>
                  <a:srgbClr val="0000FF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CA7F361-210B-C528-B089-2204BDC34BA3}"/>
              </a:ext>
            </a:extLst>
          </p:cNvPr>
          <p:cNvGrpSpPr>
            <a:grpSpLocks/>
          </p:cNvGrpSpPr>
          <p:nvPr/>
        </p:nvGrpSpPr>
        <p:grpSpPr bwMode="auto">
          <a:xfrm>
            <a:off x="7939395" y="2687323"/>
            <a:ext cx="2879314" cy="655269"/>
            <a:chOff x="6415108" y="2687258"/>
            <a:chExt cx="2879412" cy="65589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0A92B3BA-6297-6251-551C-ED9C47A894D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6920618" y="2915020"/>
              <a:ext cx="155542" cy="428134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39945" name="TextBox 18">
              <a:extLst>
                <a:ext uri="{FF2B5EF4-FFF2-40B4-BE49-F238E27FC236}">
                  <a16:creationId xmlns:a16="http://schemas.microsoft.com/office/drawing/2014/main" id="{08359D0C-44F9-6813-6159-A9F7F9A33C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15108" y="2687258"/>
              <a:ext cx="2879412" cy="3439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 b="1">
                  <a:solidFill>
                    <a:srgbClr val="0000FF"/>
                  </a:solidFill>
                </a:rPr>
                <a:t>Column named “</a:t>
              </a:r>
              <a:r>
                <a:rPr lang="en-US" altLang="ja-JP" sz="1633" b="1">
                  <a:solidFill>
                    <a:srgbClr val="0000FF"/>
                  </a:solidFill>
                </a:rPr>
                <a:t>apache.com</a:t>
              </a:r>
              <a:r>
                <a:rPr lang="en-US" altLang="en-US" sz="1633" b="1">
                  <a:solidFill>
                    <a:srgbClr val="0000FF"/>
                  </a:solidFill>
                </a:rPr>
                <a:t>”</a:t>
              </a:r>
              <a:endParaRPr lang="en-US" altLang="en-US" sz="1633" b="1" i="1" u="sng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Content Placeholder 2">
            <a:extLst>
              <a:ext uri="{FF2B5EF4-FFF2-40B4-BE49-F238E27FC236}">
                <a16:creationId xmlns:a16="http://schemas.microsoft.com/office/drawing/2014/main" id="{481831F9-45F3-E328-D3C7-99AEF6E1D90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82930" y="1784348"/>
            <a:ext cx="3182734" cy="4572480"/>
          </a:xfrm>
        </p:spPr>
        <p:txBody>
          <a:bodyPr/>
          <a:lstStyle/>
          <a:p>
            <a:r>
              <a:rPr lang="en-US" altLang="en-US" sz="2177" b="1">
                <a:solidFill>
                  <a:srgbClr val="800000"/>
                </a:solidFill>
              </a:rPr>
              <a:t>Version Number</a:t>
            </a:r>
          </a:p>
          <a:p>
            <a:pPr lvl="1"/>
            <a:r>
              <a:rPr lang="en-US" altLang="en-US" sz="2177"/>
              <a:t>Unique within each key</a:t>
            </a:r>
          </a:p>
          <a:p>
            <a:pPr lvl="1"/>
            <a:r>
              <a:rPr lang="en-US" altLang="en-US" sz="2177"/>
              <a:t>By default</a:t>
            </a:r>
            <a:r>
              <a:rPr lang="en-US" altLang="en-US" sz="2177">
                <a:sym typeface="Wingdings" panose="05000000000000000000" pitchFamily="2" charset="2"/>
              </a:rPr>
              <a:t> System’s timestamp</a:t>
            </a:r>
          </a:p>
          <a:p>
            <a:pPr lvl="1"/>
            <a:r>
              <a:rPr lang="en-US" altLang="en-US" sz="2177">
                <a:sym typeface="Wingdings" panose="05000000000000000000" pitchFamily="2" charset="2"/>
              </a:rPr>
              <a:t>Data type is Long</a:t>
            </a:r>
            <a:endParaRPr lang="en-US" altLang="en-US" sz="2177"/>
          </a:p>
          <a:p>
            <a:r>
              <a:rPr lang="en-US" altLang="en-US" sz="2177" b="1">
                <a:solidFill>
                  <a:srgbClr val="800000"/>
                </a:solidFill>
              </a:rPr>
              <a:t>Value (Cell)</a:t>
            </a:r>
          </a:p>
          <a:p>
            <a:pPr lvl="1"/>
            <a:r>
              <a:rPr lang="en-US" altLang="en-US" sz="2177"/>
              <a:t>Byte array</a:t>
            </a:r>
          </a:p>
          <a:p>
            <a:pPr lvl="1"/>
            <a:endParaRPr lang="en-US" altLang="en-US" sz="2177"/>
          </a:p>
        </p:txBody>
      </p:sp>
      <p:sp>
        <p:nvSpPr>
          <p:cNvPr id="40963" name="Slide Number Placeholder 3">
            <a:extLst>
              <a:ext uri="{FF2B5EF4-FFF2-40B4-BE49-F238E27FC236}">
                <a16:creationId xmlns:a16="http://schemas.microsoft.com/office/drawing/2014/main" id="{7D7387A9-5D01-62CB-A443-82B51DF8BAD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5714361" y="6356828"/>
            <a:ext cx="763280" cy="270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379" tIns="45691" rIns="91379" bIns="45691" rtlCol="0" anchor="ctr"/>
          <a:lstStyle>
            <a:lvl1pPr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674004" indent="-259232"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036930" indent="-207386"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451701" indent="-207386"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866473" indent="-207386"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281245" indent="-207386" eaLnBrk="0" fontAlgn="base" hangingPunct="0">
              <a:spcBef>
                <a:spcPct val="0"/>
              </a:spcBef>
              <a:spcAft>
                <a:spcPct val="0"/>
              </a:spcAft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696017" indent="-207386" eaLnBrk="0" fontAlgn="base" hangingPunct="0">
              <a:spcBef>
                <a:spcPct val="0"/>
              </a:spcBef>
              <a:spcAft>
                <a:spcPct val="0"/>
              </a:spcAft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110789" indent="-207386" eaLnBrk="0" fontAlgn="base" hangingPunct="0">
              <a:spcBef>
                <a:spcPct val="0"/>
              </a:spcBef>
              <a:spcAft>
                <a:spcPct val="0"/>
              </a:spcAft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525561" indent="-207386" eaLnBrk="0" fontAlgn="base" hangingPunct="0">
              <a:spcBef>
                <a:spcPct val="0"/>
              </a:spcBef>
              <a:spcAft>
                <a:spcPct val="0"/>
              </a:spcAft>
              <a:defRPr sz="2177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3EFBD7B5-8061-4ECE-ABAD-F322004304AC}" type="slidenum">
              <a:rPr lang="en-US" altLang="en-US"/>
              <a:pPr/>
              <a:t>11</a:t>
            </a:fld>
            <a:endParaRPr lang="en-US" altLang="en-US"/>
          </a:p>
        </p:txBody>
      </p:sp>
      <p:pic>
        <p:nvPicPr>
          <p:cNvPr id="40964" name="Picture 5">
            <a:extLst>
              <a:ext uri="{FF2B5EF4-FFF2-40B4-BE49-F238E27FC236}">
                <a16:creationId xmlns:a16="http://schemas.microsoft.com/office/drawing/2014/main" id="{FC878780-1FBE-1B94-61C7-76FC288F5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6393" y="1218368"/>
            <a:ext cx="5050611" cy="4995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525F03-2ECF-AA42-EC03-7716D0EF80D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714361" y="999466"/>
            <a:ext cx="1110357" cy="1398387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40966" name="TextBox 8">
            <a:extLst>
              <a:ext uri="{FF2B5EF4-FFF2-40B4-BE49-F238E27FC236}">
                <a16:creationId xmlns:a16="http://schemas.microsoft.com/office/drawing/2014/main" id="{1C725836-CD76-EF92-0369-8C0E86F283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8144" y="691273"/>
            <a:ext cx="2797309" cy="34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379" tIns="45691" rIns="91379" bIns="45691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633" b="1">
                <a:solidFill>
                  <a:srgbClr val="0000FF"/>
                </a:solidFill>
              </a:rPr>
              <a:t>Version number for each row</a:t>
            </a:r>
            <a:endParaRPr lang="en-US" altLang="en-US" sz="1633" b="1" i="1" u="sng">
              <a:solidFill>
                <a:srgbClr val="0000FF"/>
              </a:solidFill>
            </a:endParaRPr>
          </a:p>
        </p:txBody>
      </p:sp>
      <p:grpSp>
        <p:nvGrpSpPr>
          <p:cNvPr id="40967" name="Group 1">
            <a:extLst>
              <a:ext uri="{FF2B5EF4-FFF2-40B4-BE49-F238E27FC236}">
                <a16:creationId xmlns:a16="http://schemas.microsoft.com/office/drawing/2014/main" id="{4CCD1107-8132-6FF9-690B-C4229037063D}"/>
              </a:ext>
            </a:extLst>
          </p:cNvPr>
          <p:cNvGrpSpPr>
            <a:grpSpLocks/>
          </p:cNvGrpSpPr>
          <p:nvPr/>
        </p:nvGrpSpPr>
        <p:grpSpPr bwMode="auto">
          <a:xfrm>
            <a:off x="9342101" y="2452578"/>
            <a:ext cx="660758" cy="846809"/>
            <a:chOff x="7817245" y="2452268"/>
            <a:chExt cx="661338" cy="847289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F6AE131-8502-D6A2-7A92-B1B1D34B3088}"/>
                </a:ext>
              </a:extLst>
            </p:cNvPr>
            <p:cNvCxnSpPr>
              <a:cxnSpLocks noChangeShapeType="1"/>
              <a:stCxn id="40969" idx="2"/>
            </p:cNvCxnSpPr>
            <p:nvPr/>
          </p:nvCxnSpPr>
          <p:spPr bwMode="auto">
            <a:xfrm>
              <a:off x="8147914" y="2796083"/>
              <a:ext cx="71486" cy="503474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40969" name="TextBox 10">
              <a:extLst>
                <a:ext uri="{FF2B5EF4-FFF2-40B4-BE49-F238E27FC236}">
                  <a16:creationId xmlns:a16="http://schemas.microsoft.com/office/drawing/2014/main" id="{E5E42BE5-E67B-9270-07A2-80A82FA856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17245" y="2452268"/>
              <a:ext cx="661338" cy="3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1633" b="1">
                  <a:solidFill>
                    <a:srgbClr val="0000FF"/>
                  </a:solidFill>
                </a:rPr>
                <a:t>value</a:t>
              </a:r>
              <a:endParaRPr lang="en-US" altLang="en-US" sz="1633" b="1" i="1" u="sng">
                <a:solidFill>
                  <a:srgbClr val="0000FF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>
            <a:extLst>
              <a:ext uri="{FF2B5EF4-FFF2-40B4-BE49-F238E27FC236}">
                <a16:creationId xmlns:a16="http://schemas.microsoft.com/office/drawing/2014/main" id="{5BA941BE-657D-1A5B-CDD5-D6C77690AB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Column Families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9B45AFA-0B7B-C539-BE18-06FBD7E9DB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540">
                <a:solidFill>
                  <a:srgbClr val="FF0000"/>
                </a:solidFill>
              </a:rPr>
              <a:t>Column families are stored separately on disk: access one without wasting IO on the other</a:t>
            </a:r>
          </a:p>
          <a:p>
            <a:r>
              <a:rPr lang="en-US" altLang="en-US" sz="2540"/>
              <a:t>Different sets of columns may have different properties and access patterns</a:t>
            </a:r>
          </a:p>
          <a:p>
            <a:r>
              <a:rPr lang="en-US" altLang="en-US" sz="2540"/>
              <a:t>Configurable by column family:</a:t>
            </a:r>
          </a:p>
          <a:p>
            <a:pPr lvl="1"/>
            <a:r>
              <a:rPr lang="en-US" altLang="en-US" sz="2540"/>
              <a:t>Compression (none, gzip, LZO)</a:t>
            </a:r>
          </a:p>
          <a:p>
            <a:pPr lvl="2"/>
            <a:r>
              <a:rPr lang="en-US" altLang="en-US" sz="2540"/>
              <a:t>One compression method might work better than another method for a particular column family</a:t>
            </a:r>
          </a:p>
          <a:p>
            <a:pPr lvl="2"/>
            <a:r>
              <a:rPr lang="en-US" altLang="en-US" sz="2540"/>
              <a:t>Version retention policies</a:t>
            </a:r>
          </a:p>
          <a:p>
            <a:pPr lvl="2"/>
            <a:r>
              <a:rPr lang="en-US" altLang="en-US" sz="2540"/>
              <a:t>Cache priority</a:t>
            </a:r>
          </a:p>
          <a:p>
            <a:endParaRPr lang="en-US" altLang="en-US" sz="254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>
            <a:extLst>
              <a:ext uri="{FF2B5EF4-FFF2-40B4-BE49-F238E27FC236}">
                <a16:creationId xmlns:a16="http://schemas.microsoft.com/office/drawing/2014/main" id="{2A4070C1-6BC2-35C2-C751-30739EC0C5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 Regions</a:t>
            </a:r>
          </a:p>
        </p:txBody>
      </p:sp>
      <p:sp>
        <p:nvSpPr>
          <p:cNvPr id="43011" name="Content Placeholder 2">
            <a:extLst>
              <a:ext uri="{FF2B5EF4-FFF2-40B4-BE49-F238E27FC236}">
                <a16:creationId xmlns:a16="http://schemas.microsoft.com/office/drawing/2014/main" id="{4AD034FD-A10B-FF14-317A-21C2161056E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50435" y="1731063"/>
            <a:ext cx="8639467" cy="4922437"/>
          </a:xfrm>
        </p:spPr>
        <p:txBody>
          <a:bodyPr/>
          <a:lstStyle/>
          <a:p>
            <a:r>
              <a:rPr lang="en-US" altLang="en-US" sz="2903"/>
              <a:t>Each HTable (column family) is partitioned </a:t>
            </a:r>
            <a:r>
              <a:rPr lang="en-US" altLang="en-US" sz="2903">
                <a:solidFill>
                  <a:srgbClr val="FF0000"/>
                </a:solidFill>
              </a:rPr>
              <a:t>horizontally</a:t>
            </a:r>
            <a:r>
              <a:rPr lang="en-US" altLang="en-US" sz="2903"/>
              <a:t> into </a:t>
            </a:r>
            <a:r>
              <a:rPr lang="en-US" altLang="en-US" sz="2903" b="1" i="1">
                <a:solidFill>
                  <a:srgbClr val="0000FF"/>
                </a:solidFill>
              </a:rPr>
              <a:t>regions</a:t>
            </a:r>
            <a:endParaRPr lang="en-US" altLang="en-US" sz="2903"/>
          </a:p>
          <a:p>
            <a:pPr lvl="1"/>
            <a:r>
              <a:rPr lang="en-US" altLang="en-US" sz="2903"/>
              <a:t>Regions are counterpart to HDFS blocks</a:t>
            </a:r>
          </a:p>
          <a:p>
            <a:pPr lvl="1"/>
            <a:r>
              <a:rPr lang="en-US" altLang="en-US" sz="2903"/>
              <a:t>Each region stores a subset of the rows of the table.</a:t>
            </a:r>
          </a:p>
          <a:p>
            <a:pPr lvl="1"/>
            <a:endParaRPr lang="en-US" altLang="en-US"/>
          </a:p>
        </p:txBody>
      </p:sp>
      <p:pic>
        <p:nvPicPr>
          <p:cNvPr id="43012" name="Picture 3">
            <a:extLst>
              <a:ext uri="{FF2B5EF4-FFF2-40B4-BE49-F238E27FC236}">
                <a16:creationId xmlns:a16="http://schemas.microsoft.com/office/drawing/2014/main" id="{E70A0366-C71B-48CA-8710-BB89F8617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910" y="3951775"/>
            <a:ext cx="4287330" cy="1545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35B31251-8DFF-BDF3-6BA5-286322CE6B8A}"/>
              </a:ext>
            </a:extLst>
          </p:cNvPr>
          <p:cNvSpPr>
            <a:spLocks/>
          </p:cNvSpPr>
          <p:nvPr/>
        </p:nvSpPr>
        <p:spPr bwMode="auto">
          <a:xfrm>
            <a:off x="6463239" y="4635848"/>
            <a:ext cx="266428" cy="470929"/>
          </a:xfrm>
          <a:prstGeom prst="rightBrace">
            <a:avLst>
              <a:gd name="adj1" fmla="val 8330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lIns="82901" tIns="41450" rIns="82901" bIns="41450" anchor="ctr"/>
          <a:lstStyle/>
          <a:p>
            <a:pPr algn="ctr">
              <a:defRPr/>
            </a:pPr>
            <a:endParaRPr lang="en-US" sz="1633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1AFA2766-A6E2-2A9F-6062-45FC5D86CA94}"/>
              </a:ext>
            </a:extLst>
          </p:cNvPr>
          <p:cNvSpPr>
            <a:spLocks/>
          </p:cNvSpPr>
          <p:nvPr/>
        </p:nvSpPr>
        <p:spPr bwMode="auto">
          <a:xfrm>
            <a:off x="6463239" y="5174465"/>
            <a:ext cx="266428" cy="469489"/>
          </a:xfrm>
          <a:prstGeom prst="rightBrace">
            <a:avLst>
              <a:gd name="adj1" fmla="val 8329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lIns="82901" tIns="41450" rIns="82901" bIns="41450" anchor="ctr"/>
          <a:lstStyle/>
          <a:p>
            <a:pPr algn="ctr">
              <a:defRPr/>
            </a:pPr>
            <a:endParaRPr lang="en-US" sz="1633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C3A51EC9-F5E3-AFD5-3716-25847AF95F7D}"/>
              </a:ext>
            </a:extLst>
          </p:cNvPr>
          <p:cNvSpPr>
            <a:spLocks/>
          </p:cNvSpPr>
          <p:nvPr/>
        </p:nvSpPr>
        <p:spPr bwMode="auto">
          <a:xfrm>
            <a:off x="6469000" y="5900301"/>
            <a:ext cx="266428" cy="469489"/>
          </a:xfrm>
          <a:prstGeom prst="rightBrace">
            <a:avLst>
              <a:gd name="adj1" fmla="val 8329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  <p:txBody>
          <a:bodyPr lIns="82901" tIns="41450" rIns="82901" bIns="41450" anchor="ctr"/>
          <a:lstStyle/>
          <a:p>
            <a:pPr algn="ctr">
              <a:defRPr/>
            </a:pPr>
            <a:endParaRPr lang="en-US" sz="1633"/>
          </a:p>
        </p:txBody>
      </p:sp>
      <p:sp>
        <p:nvSpPr>
          <p:cNvPr id="43016" name="TextBox 7">
            <a:extLst>
              <a:ext uri="{FF2B5EF4-FFF2-40B4-BE49-F238E27FC236}">
                <a16:creationId xmlns:a16="http://schemas.microsoft.com/office/drawing/2014/main" id="{EF15B771-1BD4-D741-A6FD-7E996B3670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9848" y="5206148"/>
            <a:ext cx="2895732" cy="418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177" b="1" i="1">
                <a:solidFill>
                  <a:srgbClr val="000000"/>
                </a:solidFill>
              </a:rPr>
              <a:t>Each will be one region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3A0A4F-FCD9-163B-4C9A-715E3D9D508C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4284291" y="5541702"/>
            <a:ext cx="11521" cy="704234"/>
          </a:xfrm>
          <a:prstGeom prst="line">
            <a:avLst/>
          </a:prstGeom>
          <a:noFill/>
          <a:ln w="38100">
            <a:solidFill>
              <a:schemeClr val="accent1"/>
            </a:solidFill>
            <a:prstDash val="sysDash"/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B5FD66B1-DED2-4779-CE15-4EBA02A488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HBase Architecture</a:t>
            </a:r>
            <a:endParaRPr lang="en-US" altLang="en-US"/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C61E9677-12B3-308D-CDC0-4ADDE7210C3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4575" y="2514505"/>
            <a:ext cx="3331069" cy="3115047"/>
          </a:xfrm>
        </p:spPr>
        <p:txBody>
          <a:bodyPr>
            <a:normAutofit lnSpcReduction="10000"/>
          </a:bodyPr>
          <a:lstStyle/>
          <a:p>
            <a:r>
              <a:rPr lang="en-US" altLang="zh-CN" sz="2540"/>
              <a:t>The HBaseMaster</a:t>
            </a:r>
          </a:p>
          <a:p>
            <a:pPr lvl="1"/>
            <a:r>
              <a:rPr lang="en-US" altLang="zh-CN" sz="2359"/>
              <a:t>One master</a:t>
            </a:r>
          </a:p>
          <a:p>
            <a:pPr lvl="1"/>
            <a:endParaRPr lang="en-US" altLang="zh-CN" sz="2540"/>
          </a:p>
          <a:p>
            <a:r>
              <a:rPr lang="en-US" altLang="zh-CN" sz="2540"/>
              <a:t>The HRegionServer</a:t>
            </a:r>
          </a:p>
          <a:p>
            <a:pPr lvl="1"/>
            <a:r>
              <a:rPr lang="en-US" altLang="zh-CN" sz="2359"/>
              <a:t>Many region servers</a:t>
            </a:r>
          </a:p>
          <a:p>
            <a:pPr>
              <a:buFont typeface="Wingdings" panose="05000000000000000000" pitchFamily="2" charset="2"/>
              <a:buNone/>
            </a:pPr>
            <a:endParaRPr lang="en-US" altLang="zh-CN" sz="2540"/>
          </a:p>
          <a:p>
            <a:r>
              <a:rPr lang="en-US" altLang="zh-CN" sz="2540"/>
              <a:t>The HBase client</a:t>
            </a:r>
          </a:p>
        </p:txBody>
      </p:sp>
      <p:graphicFrame>
        <p:nvGraphicFramePr>
          <p:cNvPr id="44036" name="Object 7">
            <a:extLst>
              <a:ext uri="{FF2B5EF4-FFF2-40B4-BE49-F238E27FC236}">
                <a16:creationId xmlns:a16="http://schemas.microsoft.com/office/drawing/2014/main" id="{6CD3C5A4-2E88-FF22-D920-ABC210E62EE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81505" y="1965807"/>
          <a:ext cx="5373205" cy="39460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6489700" imgH="4343400" progId="Visio.Drawing.6">
                  <p:embed/>
                </p:oleObj>
              </mc:Choice>
              <mc:Fallback>
                <p:oleObj name="Visio" r:id="rId2" imgW="6489700" imgH="4343400" progId="Visio.Drawing.6">
                  <p:embed/>
                  <p:pic>
                    <p:nvPicPr>
                      <p:cNvPr id="44036" name="Object 7">
                        <a:extLst>
                          <a:ext uri="{FF2B5EF4-FFF2-40B4-BE49-F238E27FC236}">
                            <a16:creationId xmlns:a16="http://schemas.microsoft.com/office/drawing/2014/main" id="{6CD3C5A4-2E88-FF22-D920-ABC210E62EE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81505" y="1965807"/>
                        <a:ext cx="5373205" cy="394601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>
            <a:extLst>
              <a:ext uri="{FF2B5EF4-FFF2-40B4-BE49-F238E27FC236}">
                <a16:creationId xmlns:a16="http://schemas.microsoft.com/office/drawing/2014/main" id="{4675759B-56D5-D107-D59B-59E05CC23D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 Components 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5418904-BFC9-3CBC-175B-CF418642E7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sz="2177" b="1">
                <a:solidFill>
                  <a:srgbClr val="800000"/>
                </a:solidFill>
              </a:rPr>
              <a:t>HRegion</a:t>
            </a:r>
          </a:p>
          <a:p>
            <a:pPr lvl="1"/>
            <a:r>
              <a:rPr lang="en-US" altLang="en-US" sz="2177"/>
              <a:t>A subset of a table’s rows, like horizontal range partitioning</a:t>
            </a:r>
          </a:p>
          <a:p>
            <a:pPr lvl="1"/>
            <a:r>
              <a:rPr lang="en-US" altLang="en-US" sz="2177"/>
              <a:t>Automatically done</a:t>
            </a:r>
          </a:p>
          <a:p>
            <a:pPr lvl="1"/>
            <a:endParaRPr lang="en-US" altLang="en-US" sz="2177"/>
          </a:p>
          <a:p>
            <a:r>
              <a:rPr lang="en-US" altLang="en-US" sz="2177" b="1">
                <a:solidFill>
                  <a:srgbClr val="800000"/>
                </a:solidFill>
              </a:rPr>
              <a:t>HRegionServer (slaves)</a:t>
            </a:r>
          </a:p>
          <a:p>
            <a:pPr lvl="1"/>
            <a:r>
              <a:rPr lang="en-US" altLang="en-US" sz="2177"/>
              <a:t>Manages data regions</a:t>
            </a:r>
          </a:p>
          <a:p>
            <a:pPr lvl="1"/>
            <a:r>
              <a:rPr lang="en-US" altLang="en-US" sz="2177"/>
              <a:t>Serves data reads and writes (</a:t>
            </a:r>
            <a:r>
              <a:rPr lang="en-US" altLang="en-US" sz="2177" b="1" i="1">
                <a:solidFill>
                  <a:srgbClr val="0000FF"/>
                </a:solidFill>
              </a:rPr>
              <a:t>using a log</a:t>
            </a:r>
            <a:r>
              <a:rPr lang="en-US" altLang="en-US" sz="2177"/>
              <a:t>) requests of clients</a:t>
            </a:r>
          </a:p>
          <a:p>
            <a:pPr lvl="1"/>
            <a:r>
              <a:rPr lang="en-US" altLang="en-US" sz="2177"/>
              <a:t>Send heartbeat to master </a:t>
            </a:r>
          </a:p>
          <a:p>
            <a:pPr lvl="1"/>
            <a:endParaRPr lang="en-US" altLang="en-US" sz="2177"/>
          </a:p>
          <a:p>
            <a:r>
              <a:rPr lang="en-US" altLang="en-US" sz="2177" b="1">
                <a:solidFill>
                  <a:srgbClr val="800000"/>
                </a:solidFill>
              </a:rPr>
              <a:t>Master </a:t>
            </a:r>
          </a:p>
          <a:p>
            <a:pPr lvl="1"/>
            <a:r>
              <a:rPr lang="en-US" altLang="en-US" sz="2177"/>
              <a:t>Responsible for monitoring region servers</a:t>
            </a:r>
          </a:p>
          <a:p>
            <a:pPr lvl="1"/>
            <a:r>
              <a:rPr lang="en-US" altLang="en-US" sz="2177"/>
              <a:t>Load balancing for regions</a:t>
            </a:r>
          </a:p>
          <a:p>
            <a:pPr lvl="1"/>
            <a:r>
              <a:rPr lang="en-US" altLang="en-US" sz="2177"/>
              <a:t>Redirect client to correct region servers.</a:t>
            </a:r>
          </a:p>
          <a:p>
            <a:pPr lvl="1"/>
            <a:r>
              <a:rPr lang="en-US" altLang="en-US" sz="2177"/>
              <a:t>Detects failures</a:t>
            </a:r>
          </a:p>
          <a:p>
            <a:pPr lvl="1"/>
            <a:r>
              <a:rPr lang="en-US" altLang="en-US" sz="2177"/>
              <a:t>Single point of failure</a:t>
            </a:r>
          </a:p>
          <a:p>
            <a:endParaRPr lang="en-US" altLang="en-US" sz="2177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>
            <a:extLst>
              <a:ext uri="{FF2B5EF4-FFF2-40B4-BE49-F238E27FC236}">
                <a16:creationId xmlns:a16="http://schemas.microsoft.com/office/drawing/2014/main" id="{C77EC445-8654-A6B0-D745-9560D06EE3E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 Architecture</a:t>
            </a:r>
          </a:p>
        </p:txBody>
      </p:sp>
      <p:pic>
        <p:nvPicPr>
          <p:cNvPr id="46083" name="Picture 3">
            <a:extLst>
              <a:ext uri="{FF2B5EF4-FFF2-40B4-BE49-F238E27FC236}">
                <a16:creationId xmlns:a16="http://schemas.microsoft.com/office/drawing/2014/main" id="{C356B6D2-4E23-B9EF-03F3-B541D6F16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521" y="2122784"/>
            <a:ext cx="8914536" cy="4507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>
            <a:extLst>
              <a:ext uri="{FF2B5EF4-FFF2-40B4-BE49-F238E27FC236}">
                <a16:creationId xmlns:a16="http://schemas.microsoft.com/office/drawing/2014/main" id="{FF6689D5-099E-6B5D-D5C6-94DD1B2737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HBase: Joins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4E562AE-C2DC-39CD-3274-5895A1EAB7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HBase does not support joins</a:t>
            </a:r>
          </a:p>
          <a:p>
            <a:r>
              <a:rPr lang="en-US" altLang="en-US"/>
              <a:t>If you want to do joins then you need to do it in the application layer.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04C5EBE9-FF97-5F94-F4B2-0221C823F9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 Updates</a:t>
            </a:r>
          </a:p>
        </p:txBody>
      </p:sp>
      <p:pic>
        <p:nvPicPr>
          <p:cNvPr id="48131" name="Content Placeholder 3">
            <a:extLst>
              <a:ext uri="{FF2B5EF4-FFF2-40B4-BE49-F238E27FC236}">
                <a16:creationId xmlns:a16="http://schemas.microsoft.com/office/drawing/2014/main" id="{8E4B3679-3E6A-4CC1-2EAF-22DAFF4FD44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" b="563"/>
          <a:stretch>
            <a:fillRect/>
          </a:stretch>
        </p:blipFill>
        <p:spPr>
          <a:xfrm>
            <a:off x="1784188" y="1903881"/>
            <a:ext cx="8639467" cy="4922437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>
            <a:extLst>
              <a:ext uri="{FF2B5EF4-FFF2-40B4-BE49-F238E27FC236}">
                <a16:creationId xmlns:a16="http://schemas.microsoft.com/office/drawing/2014/main" id="{C3E47284-8FF6-C0FA-2189-A4051AC8AE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 Updates</a:t>
            </a:r>
          </a:p>
        </p:txBody>
      </p:sp>
      <p:sp>
        <p:nvSpPr>
          <p:cNvPr id="49155" name="Content Placeholder 2">
            <a:extLst>
              <a:ext uri="{FF2B5EF4-FFF2-40B4-BE49-F238E27FC236}">
                <a16:creationId xmlns:a16="http://schemas.microsoft.com/office/drawing/2014/main" id="{563B7211-40DD-710B-A104-A84DBC77991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784188" y="1731063"/>
            <a:ext cx="8639467" cy="4922437"/>
          </a:xfrm>
        </p:spPr>
        <p:txBody>
          <a:bodyPr/>
          <a:lstStyle/>
          <a:p>
            <a:r>
              <a:rPr lang="en-US" altLang="en-US" sz="2903"/>
              <a:t>Updates are logged, then stored in the in-memory MemStore.</a:t>
            </a:r>
          </a:p>
          <a:p>
            <a:r>
              <a:rPr lang="en-US" altLang="en-US" sz="2903"/>
              <a:t>Later during a read request, the store file will be loaded and the updates in the MemStore are applied to return the latest version.</a:t>
            </a:r>
          </a:p>
        </p:txBody>
      </p:sp>
      <p:pic>
        <p:nvPicPr>
          <p:cNvPr id="49156" name="Content Placeholder 3">
            <a:extLst>
              <a:ext uri="{FF2B5EF4-FFF2-40B4-BE49-F238E27FC236}">
                <a16:creationId xmlns:a16="http://schemas.microsoft.com/office/drawing/2014/main" id="{ADF011ED-CF98-01C2-0044-72C01B05C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49" t="50040" b="563"/>
          <a:stretch>
            <a:fillRect/>
          </a:stretch>
        </p:blipFill>
        <p:spPr bwMode="auto">
          <a:xfrm>
            <a:off x="2373210" y="4016583"/>
            <a:ext cx="6561329" cy="2459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2CB8C31C-B949-D0C8-FF49-37C4141669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We will study three contrasting NoSQL stores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CED61DE-67E4-C733-1601-C184BF48B6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775547" y="2775172"/>
            <a:ext cx="8639467" cy="2337365"/>
          </a:xfrm>
        </p:spPr>
        <p:txBody>
          <a:bodyPr/>
          <a:lstStyle/>
          <a:p>
            <a:r>
              <a:rPr lang="en-US" altLang="en-US"/>
              <a:t>BigTable / HBase</a:t>
            </a:r>
          </a:p>
          <a:p>
            <a:r>
              <a:rPr lang="en-US" altLang="en-US"/>
              <a:t>DynamoDB</a:t>
            </a:r>
          </a:p>
          <a:p>
            <a:r>
              <a:rPr lang="en-US" altLang="en-US"/>
              <a:t>Spanner</a:t>
            </a:r>
          </a:p>
          <a:p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ABE4FCA0-AC08-2DEA-9F66-36067B258F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75910" y="620706"/>
            <a:ext cx="8141174" cy="691273"/>
          </a:xfrm>
        </p:spPr>
        <p:txBody>
          <a:bodyPr>
            <a:normAutofit fontScale="90000"/>
          </a:bodyPr>
          <a:lstStyle/>
          <a:p>
            <a:r>
              <a:rPr lang="en-US" altLang="en-US"/>
              <a:t>HBase: Merge Updates</a:t>
            </a:r>
          </a:p>
        </p:txBody>
      </p:sp>
      <p:sp>
        <p:nvSpPr>
          <p:cNvPr id="50179" name="Content Placeholder 2">
            <a:extLst>
              <a:ext uri="{FF2B5EF4-FFF2-40B4-BE49-F238E27FC236}">
                <a16:creationId xmlns:a16="http://schemas.microsoft.com/office/drawing/2014/main" id="{BE7AAC70-2085-528C-72F2-E23F5DD9DD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50435" y="1337902"/>
            <a:ext cx="8639467" cy="2335925"/>
          </a:xfrm>
        </p:spPr>
        <p:txBody>
          <a:bodyPr>
            <a:normAutofit lnSpcReduction="10000"/>
          </a:bodyPr>
          <a:lstStyle/>
          <a:p>
            <a:r>
              <a:rPr lang="en-US" altLang="en-US" sz="2540"/>
              <a:t>When the MemStore becomes too full it is saved into HDFS as a store file. </a:t>
            </a:r>
          </a:p>
          <a:p>
            <a:r>
              <a:rPr lang="en-US" altLang="en-US" sz="2540"/>
              <a:t>Stores files are later merged together to reduce the number of store files.</a:t>
            </a:r>
          </a:p>
          <a:p>
            <a:r>
              <a:rPr lang="en-US" altLang="en-US" sz="2540"/>
              <a:t>Using this approach we never do inplace updates on the store file, since we can not perform inplace updates in HDFS.</a:t>
            </a:r>
          </a:p>
        </p:txBody>
      </p:sp>
      <p:pic>
        <p:nvPicPr>
          <p:cNvPr id="50180" name="Content Placeholder 3">
            <a:extLst>
              <a:ext uri="{FF2B5EF4-FFF2-40B4-BE49-F238E27FC236}">
                <a16:creationId xmlns:a16="http://schemas.microsoft.com/office/drawing/2014/main" id="{6D3727F3-F8A0-E8E9-EEFA-7F7BB5BD46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49" t="50040" b="563"/>
          <a:stretch>
            <a:fillRect/>
          </a:stretch>
        </p:blipFill>
        <p:spPr bwMode="auto">
          <a:xfrm>
            <a:off x="2306963" y="4212443"/>
            <a:ext cx="6561329" cy="2459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>
            <a:extLst>
              <a:ext uri="{FF2B5EF4-FFF2-40B4-BE49-F238E27FC236}">
                <a16:creationId xmlns:a16="http://schemas.microsoft.com/office/drawing/2014/main" id="{9379FB80-053B-C3AB-55F5-4C4A66C379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DynamoDB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5763E5B-7879-BFB7-9483-D79F585652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50435" y="1731063"/>
            <a:ext cx="8639467" cy="4922437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sz="2177"/>
              <a:t>The NoSQL store offered by Amazon Web Services</a:t>
            </a:r>
          </a:p>
          <a:p>
            <a:pPr lvl="1"/>
            <a:r>
              <a:rPr lang="en-US" altLang="en-US" sz="2177"/>
              <a:t>Giuseppe DeCandia, Deniz Hastorun, et. al. </a:t>
            </a:r>
            <a:r>
              <a:rPr lang="en-US" altLang="en-US" sz="2177" i="1"/>
              <a:t>Dynamo: Amazon’s Highly Available Key-value store</a:t>
            </a:r>
            <a:r>
              <a:rPr lang="en-US" altLang="en-US" sz="2177"/>
              <a:t>, SOSP’ 07.</a:t>
            </a:r>
          </a:p>
          <a:p>
            <a:r>
              <a:rPr lang="en-US" altLang="en-US" sz="2177"/>
              <a:t>Offered by AWS as a web service</a:t>
            </a:r>
          </a:p>
          <a:p>
            <a:r>
              <a:rPr lang="en-US" altLang="en-US" sz="2177"/>
              <a:t>Low Latency</a:t>
            </a:r>
          </a:p>
          <a:p>
            <a:pPr lvl="1"/>
            <a:r>
              <a:rPr lang="en-US" altLang="en-US" sz="2177"/>
              <a:t>SSD-based storage nodes</a:t>
            </a:r>
          </a:p>
          <a:p>
            <a:r>
              <a:rPr lang="en-US" altLang="en-US" sz="2177"/>
              <a:t>Massive and seamless scalability</a:t>
            </a:r>
          </a:p>
          <a:p>
            <a:pPr lvl="1"/>
            <a:r>
              <a:rPr lang="en-US" altLang="en-US" sz="2177"/>
              <a:t>No table size or throughput limits</a:t>
            </a:r>
          </a:p>
          <a:p>
            <a:pPr lvl="1"/>
            <a:r>
              <a:rPr lang="en-US" altLang="en-US" sz="2177"/>
              <a:t>Live repartitioning for changes to storage and throughput</a:t>
            </a:r>
          </a:p>
          <a:p>
            <a:r>
              <a:rPr lang="en-US" altLang="en-US" sz="2177"/>
              <a:t>Predicable performance</a:t>
            </a:r>
          </a:p>
          <a:p>
            <a:pPr lvl="1"/>
            <a:r>
              <a:rPr lang="en-US" altLang="en-US" sz="2177"/>
              <a:t>Provisioned throughput model</a:t>
            </a:r>
          </a:p>
          <a:p>
            <a:pPr lvl="1"/>
            <a:r>
              <a:rPr lang="en-US" altLang="en-US" sz="2177" i="1"/>
              <a:t>“</a:t>
            </a:r>
            <a:r>
              <a:rPr lang="en-US" altLang="ja-JP" sz="2177" i="1"/>
              <a:t>ProvisionedThroughput</a:t>
            </a:r>
            <a:r>
              <a:rPr lang="en-US" altLang="en-US" sz="2177" i="1"/>
              <a:t>”</a:t>
            </a:r>
            <a:r>
              <a:rPr lang="en-US" altLang="ja-JP" sz="2177" i="1"/>
              <a:t>:{</a:t>
            </a:r>
            <a:r>
              <a:rPr lang="en-US" altLang="en-US" sz="2177" i="1"/>
              <a:t>“</a:t>
            </a:r>
            <a:r>
              <a:rPr lang="en-US" altLang="ja-JP" sz="2177" i="1"/>
              <a:t>ReadsPerSecond</a:t>
            </a:r>
            <a:r>
              <a:rPr lang="en-US" altLang="en-US" sz="2177" i="1"/>
              <a:t>”</a:t>
            </a:r>
            <a:r>
              <a:rPr lang="en-US" altLang="ja-JP" sz="2177" i="1"/>
              <a:t>:500. </a:t>
            </a:r>
            <a:r>
              <a:rPr lang="en-US" altLang="en-US" sz="2177" i="1"/>
              <a:t>“</a:t>
            </a:r>
            <a:r>
              <a:rPr lang="en-US" altLang="ja-JP" sz="2177" i="1"/>
              <a:t>WritesPerSecond</a:t>
            </a:r>
            <a:r>
              <a:rPr lang="en-US" altLang="en-US" sz="2177" i="1"/>
              <a:t>”</a:t>
            </a:r>
            <a:r>
              <a:rPr lang="en-US" altLang="ja-JP" sz="2177" i="1"/>
              <a:t>:100}</a:t>
            </a:r>
          </a:p>
          <a:p>
            <a:r>
              <a:rPr lang="en-US" altLang="en-US" sz="2177"/>
              <a:t>Durable and available</a:t>
            </a:r>
          </a:p>
          <a:p>
            <a:r>
              <a:rPr lang="en-US" altLang="en-US" sz="2177"/>
              <a:t>Zero administration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006F5056-70C9-B5B3-EE7D-30EBA54726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Durability and Availability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E8D9370-FE5E-0772-9787-14C287FFA88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sz="2177"/>
              <a:t>Consistency</a:t>
            </a:r>
          </a:p>
          <a:p>
            <a:pPr lvl="1"/>
            <a:r>
              <a:rPr lang="en-US" altLang="en-US" sz="2177"/>
              <a:t>Writes are always consistent (atomic insertions at the record level)</a:t>
            </a:r>
          </a:p>
          <a:p>
            <a:pPr lvl="1"/>
            <a:r>
              <a:rPr lang="en-US" altLang="en-US" sz="2177"/>
              <a:t>Reads are eventually consistent (default), or can be configured to be completely consistent (lowers write throughput).</a:t>
            </a:r>
          </a:p>
          <a:p>
            <a:r>
              <a:rPr lang="en-US" altLang="en-US" sz="2177"/>
              <a:t>Durability</a:t>
            </a:r>
          </a:p>
          <a:p>
            <a:pPr lvl="1"/>
            <a:r>
              <a:rPr lang="en-US" altLang="en-US" sz="2177"/>
              <a:t>All writes occur to disk, not memory</a:t>
            </a:r>
          </a:p>
          <a:p>
            <a:pPr lvl="1"/>
            <a:r>
              <a:rPr lang="en-US" altLang="en-US" sz="2177"/>
              <a:t>A write is only acknowledged(committed) once it exists in at least two physical data centers</a:t>
            </a:r>
          </a:p>
          <a:p>
            <a:r>
              <a:rPr lang="en-US" altLang="en-US" sz="2177"/>
              <a:t>Availability</a:t>
            </a:r>
          </a:p>
          <a:p>
            <a:pPr lvl="1"/>
            <a:r>
              <a:rPr lang="en-US" altLang="en-US" sz="2177"/>
              <a:t>Regional service</a:t>
            </a:r>
          </a:p>
          <a:p>
            <a:pPr lvl="1"/>
            <a:r>
              <a:rPr lang="en-US" altLang="en-US" sz="2177"/>
              <a:t>Spans multiple availability zones</a:t>
            </a:r>
          </a:p>
          <a:p>
            <a:pPr lvl="1"/>
            <a:r>
              <a:rPr lang="en-US" altLang="en-US" sz="2177"/>
              <a:t>All data is continuously replicated to multiple availability zones.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>
            <a:extLst>
              <a:ext uri="{FF2B5EF4-FFF2-40B4-BE49-F238E27FC236}">
                <a16:creationId xmlns:a16="http://schemas.microsoft.com/office/drawing/2014/main" id="{2D63D5B2-0FEE-6109-53D2-80EC775108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DynamoDB Joins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96E5817-E8B3-A3A8-5AA1-F41A0EBE6D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540"/>
              <a:t>Complex Queries</a:t>
            </a:r>
          </a:p>
          <a:p>
            <a:pPr lvl="1"/>
            <a:r>
              <a:rPr lang="en-US" altLang="en-US" sz="2540"/>
              <a:t>Sophisticated, SQL-based querying of DynamoDB tables: GROUP BY, JOIN, HAVING, secondary indices, etc.</a:t>
            </a:r>
          </a:p>
          <a:p>
            <a:r>
              <a:rPr lang="en-US" altLang="en-US" sz="2540"/>
              <a:t>Complex Joins</a:t>
            </a:r>
          </a:p>
          <a:p>
            <a:pPr lvl="1"/>
            <a:r>
              <a:rPr lang="en-US" altLang="en-US" sz="2540"/>
              <a:t>Ability to join live tables in DynamoDB with archived tables in S3.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786F6B19-7445-F3AE-2843-CA503365D7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DynamoDB Data Model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43DE98A-E830-DDDA-5B78-D009252410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540"/>
              <a:t>Three model concepts: tables, items and attributes</a:t>
            </a:r>
          </a:p>
          <a:p>
            <a:r>
              <a:rPr lang="en-US" altLang="en-US" sz="2540"/>
              <a:t>A DynamoDB database is a collection of tables.</a:t>
            </a:r>
          </a:p>
          <a:p>
            <a:r>
              <a:rPr lang="en-US" altLang="en-US" sz="2540"/>
              <a:t>Each table stores a collection of items.</a:t>
            </a:r>
          </a:p>
          <a:p>
            <a:r>
              <a:rPr lang="en-US" altLang="en-US" sz="2540"/>
              <a:t>The items consists of a set of attributes and associated values.</a:t>
            </a:r>
          </a:p>
          <a:p>
            <a:pPr lvl="1"/>
            <a:r>
              <a:rPr lang="en-US" altLang="en-US" sz="2540"/>
              <a:t>Each item can have </a:t>
            </a:r>
            <a:r>
              <a:rPr lang="en-US" altLang="en-US" sz="2540">
                <a:solidFill>
                  <a:srgbClr val="FF0000"/>
                </a:solidFill>
              </a:rPr>
              <a:t>a different number</a:t>
            </a:r>
            <a:r>
              <a:rPr lang="en-US" altLang="en-US" sz="2540"/>
              <a:t> of attributes.</a:t>
            </a:r>
          </a:p>
          <a:p>
            <a:pPr lvl="2"/>
            <a:r>
              <a:rPr lang="en-US" altLang="en-US" sz="2540"/>
              <a:t>This means DynamoDB does not impose a schema on the data</a:t>
            </a:r>
          </a:p>
          <a:p>
            <a:r>
              <a:rPr lang="en-US" altLang="en-US" sz="2540"/>
              <a:t>One attribute must be the key attribute.</a:t>
            </a:r>
          </a:p>
          <a:p>
            <a:r>
              <a:rPr lang="en-US" altLang="en-US" sz="2540"/>
              <a:t>DynamoDB can lookup a particular item in a table efficiently by using a hash index on the key.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43FE03F4-8375-BE2B-E509-067F32C48F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75910" y="620706"/>
            <a:ext cx="8141174" cy="691273"/>
          </a:xfrm>
        </p:spPr>
        <p:txBody>
          <a:bodyPr/>
          <a:lstStyle/>
          <a:p>
            <a:r>
              <a:rPr lang="en-US" altLang="en-US" sz="3629"/>
              <a:t>DynamoDB Data Model Example</a:t>
            </a:r>
          </a:p>
        </p:txBody>
      </p:sp>
      <p:sp>
        <p:nvSpPr>
          <p:cNvPr id="55299" name="Content Placeholder 2">
            <a:extLst>
              <a:ext uri="{FF2B5EF4-FFF2-40B4-BE49-F238E27FC236}">
                <a16:creationId xmlns:a16="http://schemas.microsoft.com/office/drawing/2014/main" id="{CA6345D9-5FA2-F2D4-0AF9-80BD95B4630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719382" y="1337902"/>
            <a:ext cx="8639467" cy="4922437"/>
          </a:xfrm>
        </p:spPr>
        <p:txBody>
          <a:bodyPr>
            <a:normAutofit fontScale="77500" lnSpcReduction="20000"/>
          </a:bodyPr>
          <a:lstStyle/>
          <a:p>
            <a:r>
              <a:rPr lang="en-US" altLang="en-US" sz="2177"/>
              <a:t>Below are two example items stored in the </a:t>
            </a:r>
            <a:r>
              <a:rPr lang="en-US" altLang="en-US" sz="2177">
                <a:solidFill>
                  <a:srgbClr val="FF0000"/>
                </a:solidFill>
              </a:rPr>
              <a:t>same</a:t>
            </a:r>
            <a:r>
              <a:rPr lang="en-US" altLang="en-US" sz="2177"/>
              <a:t> table.</a:t>
            </a:r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r>
              <a:rPr lang="en-US" altLang="en-US" sz="2177"/>
              <a:t>Notice the two above example items stored in dynamoDB are very different in terms of what attributes they contain. This is allowed in dynamoDB since it is schema less.</a:t>
            </a:r>
          </a:p>
          <a:p>
            <a:r>
              <a:rPr lang="en-US" altLang="en-US" sz="2177">
                <a:solidFill>
                  <a:srgbClr val="FF0000"/>
                </a:solidFill>
              </a:rPr>
              <a:t>However, note all the items must have the same key attribute.</a:t>
            </a:r>
          </a:p>
          <a:p>
            <a:pPr lvl="1"/>
            <a:r>
              <a:rPr lang="en-US" altLang="en-US" sz="2177"/>
              <a:t>This is used to lookup the items.</a:t>
            </a:r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  <a:p>
            <a:endParaRPr lang="en-US" altLang="en-US" sz="2177"/>
          </a:p>
        </p:txBody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id="{8CE89041-A5C0-99B2-C0C7-FEF3455688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0436" y="1860676"/>
            <a:ext cx="4571040" cy="3154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14">
                <a:solidFill>
                  <a:schemeClr val="tx1"/>
                </a:solidFill>
              </a:rPr>
              <a:t>{ </a:t>
            </a:r>
          </a:p>
          <a:p>
            <a:r>
              <a:rPr lang="en-US" altLang="en-US" sz="1814">
                <a:solidFill>
                  <a:schemeClr val="tx1"/>
                </a:solidFill>
              </a:rPr>
              <a:t>   </a:t>
            </a:r>
            <a:r>
              <a:rPr lang="en-US" altLang="en-US" sz="1814">
                <a:solidFill>
                  <a:srgbClr val="FF0000"/>
                </a:solidFill>
              </a:rPr>
              <a:t>Id = 101                                       </a:t>
            </a:r>
          </a:p>
          <a:p>
            <a:r>
              <a:rPr lang="en-US" altLang="en-US" sz="1814">
                <a:solidFill>
                  <a:schemeClr val="tx1"/>
                </a:solidFill>
              </a:rPr>
              <a:t>   ProductName = "Book 101 Title"</a:t>
            </a:r>
          </a:p>
          <a:p>
            <a:r>
              <a:rPr lang="en-US" altLang="en-US" sz="1814">
                <a:solidFill>
                  <a:schemeClr val="tx1"/>
                </a:solidFill>
              </a:rPr>
              <a:t>   ISBN = "111-1111111111"</a:t>
            </a:r>
          </a:p>
          <a:p>
            <a:r>
              <a:rPr lang="en-US" altLang="en-US" sz="1814">
                <a:solidFill>
                  <a:schemeClr val="tx1"/>
                </a:solidFill>
              </a:rPr>
              <a:t>   Authors = [ "Author 1", "Author 2" ]</a:t>
            </a:r>
          </a:p>
          <a:p>
            <a:r>
              <a:rPr lang="en-US" altLang="en-US" sz="1814">
                <a:solidFill>
                  <a:schemeClr val="tx1"/>
                </a:solidFill>
              </a:rPr>
              <a:t>   Price = -2</a:t>
            </a:r>
          </a:p>
          <a:p>
            <a:r>
              <a:rPr lang="fr-FR" altLang="en-US" sz="1814">
                <a:solidFill>
                  <a:schemeClr val="tx1"/>
                </a:solidFill>
              </a:rPr>
              <a:t>   Dimensions = "8.5 x 11.0 x 0.5"</a:t>
            </a:r>
          </a:p>
          <a:p>
            <a:r>
              <a:rPr lang="en-US" altLang="en-US" sz="1814">
                <a:solidFill>
                  <a:schemeClr val="tx1"/>
                </a:solidFill>
              </a:rPr>
              <a:t>   PageCount = 500</a:t>
            </a:r>
          </a:p>
          <a:p>
            <a:r>
              <a:rPr lang="en-US" altLang="en-US" sz="1814">
                <a:solidFill>
                  <a:schemeClr val="tx1"/>
                </a:solidFill>
              </a:rPr>
              <a:t>   InPublication = 1</a:t>
            </a:r>
          </a:p>
          <a:p>
            <a:r>
              <a:rPr lang="en-US" altLang="en-US" sz="1814">
                <a:solidFill>
                  <a:schemeClr val="tx1"/>
                </a:solidFill>
              </a:rPr>
              <a:t>   ProductCategory = "Book" </a:t>
            </a:r>
          </a:p>
          <a:p>
            <a:r>
              <a:rPr lang="en-US" altLang="en-US" sz="1814">
                <a:solidFill>
                  <a:schemeClr val="tx1"/>
                </a:solidFill>
              </a:rPr>
              <a:t>} </a:t>
            </a:r>
          </a:p>
        </p:txBody>
      </p:sp>
      <p:sp>
        <p:nvSpPr>
          <p:cNvPr id="55301" name="Rectangle 4">
            <a:extLst>
              <a:ext uri="{FF2B5EF4-FFF2-40B4-BE49-F238E27FC236}">
                <a16:creationId xmlns:a16="http://schemas.microsoft.com/office/drawing/2014/main" id="{B6B0DD61-CB67-F6E5-CA66-C5895112A9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7441" y="1926923"/>
            <a:ext cx="4571040" cy="3154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14">
                <a:solidFill>
                  <a:srgbClr val="000000"/>
                </a:solidFill>
              </a:rPr>
              <a:t>{</a:t>
            </a:r>
          </a:p>
          <a:p>
            <a:r>
              <a:rPr lang="en-US" altLang="en-US" sz="1814">
                <a:solidFill>
                  <a:srgbClr val="000000"/>
                </a:solidFill>
              </a:rPr>
              <a:t>   </a:t>
            </a:r>
            <a:r>
              <a:rPr lang="en-US" altLang="en-US" sz="1814">
                <a:solidFill>
                  <a:srgbClr val="FF0000"/>
                </a:solidFill>
              </a:rPr>
              <a:t>Id = 201 </a:t>
            </a:r>
          </a:p>
          <a:p>
            <a:r>
              <a:rPr lang="en-US" altLang="en-US" sz="1814">
                <a:solidFill>
                  <a:srgbClr val="000000"/>
                </a:solidFill>
              </a:rPr>
              <a:t>   ProductName = "18-Bicycle 201"</a:t>
            </a:r>
          </a:p>
          <a:p>
            <a:r>
              <a:rPr lang="en-US" altLang="en-US" sz="1814">
                <a:solidFill>
                  <a:srgbClr val="000000"/>
                </a:solidFill>
              </a:rPr>
              <a:t>   Description = "201 description"</a:t>
            </a:r>
          </a:p>
          <a:p>
            <a:r>
              <a:rPr lang="en-US" altLang="en-US" sz="1814">
                <a:solidFill>
                  <a:srgbClr val="000000"/>
                </a:solidFill>
              </a:rPr>
              <a:t>   BicycleType = "Road"</a:t>
            </a:r>
          </a:p>
          <a:p>
            <a:r>
              <a:rPr lang="en-US" altLang="en-US" sz="1814">
                <a:solidFill>
                  <a:srgbClr val="000000"/>
                </a:solidFill>
              </a:rPr>
              <a:t>   Brand = "Brand-Company A"</a:t>
            </a:r>
          </a:p>
          <a:p>
            <a:r>
              <a:rPr lang="en-US" altLang="en-US" sz="1814">
                <a:solidFill>
                  <a:srgbClr val="000000"/>
                </a:solidFill>
              </a:rPr>
              <a:t>   Price = 100</a:t>
            </a:r>
          </a:p>
          <a:p>
            <a:r>
              <a:rPr lang="da-DK" altLang="en-US" sz="1814">
                <a:solidFill>
                  <a:srgbClr val="000000"/>
                </a:solidFill>
              </a:rPr>
              <a:t>   Gender = "M"</a:t>
            </a:r>
          </a:p>
          <a:p>
            <a:r>
              <a:rPr lang="ro-RO" altLang="en-US" sz="1814">
                <a:solidFill>
                  <a:srgbClr val="000000"/>
                </a:solidFill>
              </a:rPr>
              <a:t>   Color = [ "Red", "Black" ]</a:t>
            </a:r>
          </a:p>
          <a:p>
            <a:r>
              <a:rPr lang="ro-RO" altLang="en-US" sz="1814">
                <a:solidFill>
                  <a:srgbClr val="000000"/>
                </a:solidFill>
              </a:rPr>
              <a:t>   ProductCategory = "Bike"</a:t>
            </a:r>
          </a:p>
          <a:p>
            <a:r>
              <a:rPr lang="ro-RO" altLang="en-US" sz="1814">
                <a:solidFill>
                  <a:srgbClr val="000000"/>
                </a:solidFill>
              </a:rPr>
              <a:t>}</a:t>
            </a:r>
            <a:endParaRPr lang="en-US" altLang="en-US" sz="1814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>
            <a:extLst>
              <a:ext uri="{FF2B5EF4-FFF2-40B4-BE49-F238E27FC236}">
                <a16:creationId xmlns:a16="http://schemas.microsoft.com/office/drawing/2014/main" id="{4E9DD5D3-C7D7-FF04-90C0-C7E82A90C2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11102" y="816566"/>
            <a:ext cx="8141175" cy="691273"/>
          </a:xfrm>
        </p:spPr>
        <p:txBody>
          <a:bodyPr>
            <a:normAutofit fontScale="90000"/>
          </a:bodyPr>
          <a:lstStyle/>
          <a:p>
            <a:r>
              <a:rPr lang="en-US" altLang="en-US"/>
              <a:t>Peer-to-peer architecture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81AC828-9D83-09E4-8520-25466E8827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784189" y="1795870"/>
            <a:ext cx="4311813" cy="3331069"/>
          </a:xfrm>
        </p:spPr>
        <p:txBody>
          <a:bodyPr>
            <a:normAutofit fontScale="77500" lnSpcReduction="20000"/>
          </a:bodyPr>
          <a:lstStyle/>
          <a:p>
            <a:r>
              <a:rPr lang="en-US" altLang="en-US" sz="2540"/>
              <a:t>DynamoDB has a peer-to-peer architecture.</a:t>
            </a:r>
          </a:p>
          <a:p>
            <a:endParaRPr lang="en-US" altLang="en-US" sz="2540"/>
          </a:p>
          <a:p>
            <a:r>
              <a:rPr lang="en-US" altLang="en-US" sz="2540"/>
              <a:t>This means there is no master node.</a:t>
            </a:r>
          </a:p>
          <a:p>
            <a:endParaRPr lang="en-US" altLang="en-US" sz="2540"/>
          </a:p>
          <a:p>
            <a:r>
              <a:rPr lang="en-US" altLang="en-US" sz="2540"/>
              <a:t>All DynamoDB nodes are treated equally.</a:t>
            </a:r>
          </a:p>
          <a:p>
            <a:endParaRPr lang="en-US" altLang="en-US" sz="2540"/>
          </a:p>
          <a:p>
            <a:r>
              <a:rPr lang="en-US" altLang="en-US" sz="2540"/>
              <a:t>Client can connect to any node to get data and put data.</a:t>
            </a:r>
          </a:p>
          <a:p>
            <a:endParaRPr lang="en-US" altLang="en-US" sz="2540"/>
          </a:p>
        </p:txBody>
      </p:sp>
      <p:pic>
        <p:nvPicPr>
          <p:cNvPr id="56324" name="Picture 4">
            <a:extLst>
              <a:ext uri="{FF2B5EF4-FFF2-40B4-BE49-F238E27FC236}">
                <a16:creationId xmlns:a16="http://schemas.microsoft.com/office/drawing/2014/main" id="{3229F5FB-6C2C-1A35-DAF9-9F1DB8BB8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89" b="18558"/>
          <a:stretch>
            <a:fillRect/>
          </a:stretch>
        </p:blipFill>
        <p:spPr bwMode="auto">
          <a:xfrm>
            <a:off x="5964947" y="1731062"/>
            <a:ext cx="4006501" cy="3848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F7E35C64-7437-6C2C-E88A-08C1D72264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Peer-to-peer architecture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0CFC98-6345-744D-A57E-924E5ED8BE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540"/>
              <a:t>The main benefit of peer-to-peer architecture is that there is no single point of failure.</a:t>
            </a:r>
          </a:p>
          <a:p>
            <a:r>
              <a:rPr lang="en-US" altLang="en-US" sz="2540"/>
              <a:t>Can scale higher since there is no master which can often become a source of bottleneck.</a:t>
            </a:r>
          </a:p>
          <a:p>
            <a:r>
              <a:rPr lang="en-US" altLang="en-US" sz="2540"/>
              <a:t>However having a peer-to-peer architecture makes it hard to keep track of where replicas reside.</a:t>
            </a:r>
          </a:p>
          <a:p>
            <a:pPr lvl="1"/>
            <a:r>
              <a:rPr lang="en-US" altLang="en-US" sz="2540"/>
              <a:t>DynamoDB uses a smart method called consistent hashing to address this challenge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9DD7249A-C727-148C-76DB-4D6E042CFE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Spanner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0724567-5CCC-09E1-50A6-A634FB85CA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50435" y="1795870"/>
            <a:ext cx="8639467" cy="4922437"/>
          </a:xfrm>
        </p:spPr>
        <p:txBody>
          <a:bodyPr>
            <a:normAutofit lnSpcReduction="10000"/>
          </a:bodyPr>
          <a:lstStyle/>
          <a:p>
            <a:r>
              <a:rPr lang="en-US" altLang="en-US" sz="2177"/>
              <a:t>Google finally is admitting that there are many places it is just nicer to have a database rather than NoSQL.</a:t>
            </a:r>
          </a:p>
          <a:p>
            <a:r>
              <a:rPr lang="en-US" altLang="en-US" sz="2177"/>
              <a:t>Spanner database at the planet scale.</a:t>
            </a:r>
          </a:p>
          <a:p>
            <a:pPr lvl="1"/>
            <a:r>
              <a:rPr lang="en-US" altLang="en-US" sz="2177"/>
              <a:t>James C. Corbett, Jeffrey Dean, et al., </a:t>
            </a:r>
            <a:r>
              <a:rPr lang="en-US" altLang="en-US" sz="2177" i="1"/>
              <a:t>Spanner: Google’s Globally-Distributed Database</a:t>
            </a:r>
            <a:r>
              <a:rPr lang="en-US" altLang="en-US" sz="2177"/>
              <a:t>, OSDI 2012, </a:t>
            </a:r>
            <a:r>
              <a:rPr lang="en-US" altLang="en-US" sz="2177">
                <a:solidFill>
                  <a:srgbClr val="FF0000"/>
                </a:solidFill>
              </a:rPr>
              <a:t>best paper</a:t>
            </a:r>
            <a:r>
              <a:rPr lang="en-US" altLang="en-US" sz="2177"/>
              <a:t>.</a:t>
            </a:r>
          </a:p>
          <a:p>
            <a:r>
              <a:rPr lang="en-US" altLang="en-US" sz="2177"/>
              <a:t>In NoSQL system if people want strong consistency they need to write it in the application layer.</a:t>
            </a:r>
          </a:p>
          <a:p>
            <a:pPr lvl="1"/>
            <a:r>
              <a:rPr lang="en-US" altLang="en-US" sz="2177"/>
              <a:t>Very hard to do and get it right!</a:t>
            </a:r>
          </a:p>
          <a:p>
            <a:r>
              <a:rPr lang="en-US" altLang="en-US" sz="2177"/>
              <a:t>Transactions are much more user friendly than the weak consistency guarantees of typical NoSQL stores.</a:t>
            </a:r>
          </a:p>
          <a:p>
            <a:r>
              <a:rPr lang="en-US" altLang="en-US" sz="2177"/>
              <a:t>Quote from the paper:</a:t>
            </a:r>
          </a:p>
          <a:p>
            <a:pPr lvl="1"/>
            <a:r>
              <a:rPr lang="en-US" altLang="en-US" sz="2177"/>
              <a:t>“We believe it is better to have application programmer deal with performance problems due to overuse of transactions as bottlenecks arise, rather than always coding around the lack of transactions.”</a:t>
            </a:r>
          </a:p>
          <a:p>
            <a:endParaRPr lang="en-US" altLang="en-US" sz="2177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>
            <a:extLst>
              <a:ext uri="{FF2B5EF4-FFF2-40B4-BE49-F238E27FC236}">
                <a16:creationId xmlns:a16="http://schemas.microsoft.com/office/drawing/2014/main" id="{1D10E4F4-214B-74DF-D93C-EC91A35C43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42157" y="750319"/>
            <a:ext cx="8141174" cy="691273"/>
          </a:xfrm>
        </p:spPr>
        <p:txBody>
          <a:bodyPr>
            <a:normAutofit fontScale="90000"/>
          </a:bodyPr>
          <a:lstStyle/>
          <a:p>
            <a:r>
              <a:rPr lang="en-US" altLang="en-US"/>
              <a:t>What is Spanner?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84AA8-EF64-8264-3502-4391A333F3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50435" y="1731063"/>
            <a:ext cx="8639467" cy="4922437"/>
          </a:xfrm>
        </p:spPr>
        <p:txBody>
          <a:bodyPr>
            <a:normAutofit lnSpcReduction="10000"/>
          </a:bodyPr>
          <a:lstStyle/>
          <a:p>
            <a:pPr marL="309639" lvl="1" indent="-309639"/>
            <a:r>
              <a:rPr lang="en-US" altLang="en-US" sz="2540"/>
              <a:t>Distributed multiversion database</a:t>
            </a:r>
          </a:p>
          <a:p>
            <a:pPr marL="672565" lvl="2" indent="-309639"/>
            <a:r>
              <a:rPr lang="en-US" altLang="en-US" sz="2540"/>
              <a:t>General-purpose transactions (ACID)</a:t>
            </a:r>
          </a:p>
          <a:p>
            <a:pPr marL="672565" lvl="2" indent="-309639"/>
            <a:r>
              <a:rPr lang="en-US" altLang="en-US" sz="2540"/>
              <a:t>SQL query language</a:t>
            </a:r>
          </a:p>
          <a:p>
            <a:pPr marL="672565" lvl="2" indent="-309639"/>
            <a:r>
              <a:rPr lang="en-US" altLang="en-US" sz="2540"/>
              <a:t>Schematized tables</a:t>
            </a:r>
          </a:p>
          <a:p>
            <a:pPr marL="672565" lvl="2" indent="-309639"/>
            <a:endParaRPr lang="en-US" altLang="en-US" sz="2540"/>
          </a:p>
          <a:p>
            <a:pPr marL="0" indent="-361486"/>
            <a:r>
              <a:rPr lang="en-US" altLang="en-US" sz="2540"/>
              <a:t>Running in production</a:t>
            </a:r>
          </a:p>
          <a:p>
            <a:pPr marL="672565" lvl="2" indent="-309639"/>
            <a:r>
              <a:rPr lang="en-US" altLang="en-US" sz="2540"/>
              <a:t>Storage for Google’s ad data</a:t>
            </a:r>
          </a:p>
          <a:p>
            <a:pPr marL="672565" lvl="2" indent="-309639"/>
            <a:endParaRPr lang="en-US" altLang="en-US" sz="2540"/>
          </a:p>
          <a:p>
            <a:pPr marL="309639" lvl="1" indent="-309639"/>
            <a:r>
              <a:rPr lang="en-US" altLang="en-US" sz="2540"/>
              <a:t>Google system which is </a:t>
            </a:r>
            <a:r>
              <a:rPr lang="en-US" altLang="en-US" sz="2540">
                <a:solidFill>
                  <a:srgbClr val="FF0000"/>
                </a:solidFill>
              </a:rPr>
              <a:t>not</a:t>
            </a:r>
            <a:r>
              <a:rPr lang="en-US" altLang="en-US" sz="2540"/>
              <a:t> open source.</a:t>
            </a:r>
          </a:p>
          <a:p>
            <a:pPr marL="309639" lvl="1" indent="-309639"/>
            <a:endParaRPr lang="en-US" altLang="en-US" sz="2540"/>
          </a:p>
          <a:p>
            <a:pPr marL="309639" lvl="1" indent="-309639"/>
            <a:r>
              <a:rPr lang="en-US" altLang="en-US" sz="2540"/>
              <a:t>Currently no popular open source implementation of spanner yet.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>
            <a:extLst>
              <a:ext uri="{FF2B5EF4-FFF2-40B4-BE49-F238E27FC236}">
                <a16:creationId xmlns:a16="http://schemas.microsoft.com/office/drawing/2014/main" id="{38D41FF5-6A85-9497-05C6-FDF7F6C870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BigTable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9EB8312-4366-9C6E-020C-6D437060E5C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540"/>
              <a:t>BigTable was one of the first NoSQL stores ever created.</a:t>
            </a:r>
          </a:p>
          <a:p>
            <a:pPr lvl="1"/>
            <a:r>
              <a:rPr lang="en-US" altLang="en-US" sz="2540"/>
              <a:t>Fay Chang, Jeffrey Dean, et al., </a:t>
            </a:r>
            <a:r>
              <a:rPr lang="en-US" altLang="en-US" sz="2540" i="1"/>
              <a:t>Bigtable: A distributed storage system for structured data</a:t>
            </a:r>
            <a:r>
              <a:rPr lang="en-US" altLang="en-US" sz="2540"/>
              <a:t>, OSDI, 2006</a:t>
            </a:r>
          </a:p>
          <a:p>
            <a:r>
              <a:rPr lang="en-US" altLang="en-US" sz="2540"/>
              <a:t>In some ways it started the trend for NoSQL stores.</a:t>
            </a:r>
          </a:p>
          <a:p>
            <a:r>
              <a:rPr lang="en-US" altLang="en-US" sz="2540"/>
              <a:t>BigTable was developed by Google to handle the scale problem</a:t>
            </a:r>
          </a:p>
          <a:p>
            <a:pPr lvl="1"/>
            <a:r>
              <a:rPr lang="en-US" altLang="en-US" sz="2540"/>
              <a:t>Lots of data</a:t>
            </a:r>
          </a:p>
          <a:p>
            <a:pPr lvl="1"/>
            <a:r>
              <a:rPr lang="en-US" altLang="en-US" sz="2540"/>
              <a:t>Millions of machines</a:t>
            </a:r>
          </a:p>
          <a:p>
            <a:pPr lvl="1"/>
            <a:r>
              <a:rPr lang="en-US" altLang="en-US" sz="2540"/>
              <a:t>Different project/applications</a:t>
            </a:r>
          </a:p>
          <a:p>
            <a:pPr lvl="1"/>
            <a:r>
              <a:rPr lang="en-US" altLang="en-US" sz="2540"/>
              <a:t>Hundreds of millions of users</a:t>
            </a:r>
          </a:p>
          <a:p>
            <a:r>
              <a:rPr lang="en-US" altLang="en-US" sz="2540"/>
              <a:t>At that time no commercial system was big enough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itle 1">
            <a:extLst>
              <a:ext uri="{FF2B5EF4-FFF2-40B4-BE49-F238E27FC236}">
                <a16:creationId xmlns:a16="http://schemas.microsoft.com/office/drawing/2014/main" id="{B294DA9B-8779-769A-09BD-1D66E3B167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11102" y="816566"/>
            <a:ext cx="8141175" cy="691273"/>
          </a:xfrm>
        </p:spPr>
        <p:txBody>
          <a:bodyPr/>
          <a:lstStyle/>
          <a:p>
            <a:r>
              <a:rPr lang="en-US" altLang="en-US" sz="3266"/>
              <a:t>Example: Social Network at planet scale!</a:t>
            </a:r>
          </a:p>
        </p:txBody>
      </p:sp>
      <p:sp>
        <p:nvSpPr>
          <p:cNvPr id="53" name="Can 52">
            <a:extLst>
              <a:ext uri="{FF2B5EF4-FFF2-40B4-BE49-F238E27FC236}">
                <a16:creationId xmlns:a16="http://schemas.microsoft.com/office/drawing/2014/main" id="{7E60BC6E-07D5-272B-747F-DFA6732F54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6312" y="2971033"/>
            <a:ext cx="1402707" cy="944739"/>
          </a:xfrm>
          <a:prstGeom prst="can">
            <a:avLst>
              <a:gd name="adj" fmla="val 25000"/>
            </a:avLst>
          </a:prstGeom>
          <a:solidFill>
            <a:srgbClr val="262699"/>
          </a:solidFill>
          <a:ln w="9525">
            <a:solidFill>
              <a:srgbClr val="FFFFFF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</p:spPr>
        <p:txBody>
          <a:bodyPr lIns="82901" tIns="41450" rIns="82901" bIns="41450"/>
          <a:lstStyle/>
          <a:p>
            <a:pPr algn="ctr">
              <a:defRPr/>
            </a:pPr>
            <a:r>
              <a:rPr lang="en-US" sz="1633" dirty="0">
                <a:solidFill>
                  <a:schemeClr val="lt1"/>
                </a:solidFill>
              </a:rPr>
              <a:t>User posts</a:t>
            </a:r>
          </a:p>
          <a:p>
            <a:pPr algn="ctr">
              <a:defRPr/>
            </a:pPr>
            <a:r>
              <a:rPr lang="en-US" sz="1633" dirty="0">
                <a:solidFill>
                  <a:srgbClr val="000000"/>
                </a:solidFill>
              </a:rPr>
              <a:t>Friend lists</a:t>
            </a:r>
          </a:p>
        </p:txBody>
      </p:sp>
      <p:sp>
        <p:nvSpPr>
          <p:cNvPr id="54" name="Can 53">
            <a:extLst>
              <a:ext uri="{FF2B5EF4-FFF2-40B4-BE49-F238E27FC236}">
                <a16:creationId xmlns:a16="http://schemas.microsoft.com/office/drawing/2014/main" id="{90118CDE-2352-CB10-5B5D-9682CEAD5B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6312" y="2971033"/>
            <a:ext cx="1402707" cy="944739"/>
          </a:xfrm>
          <a:prstGeom prst="can">
            <a:avLst>
              <a:gd name="adj" fmla="val 25000"/>
            </a:avLst>
          </a:pr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</p:spPr>
        <p:txBody>
          <a:bodyPr lIns="82901" tIns="41450" rIns="82901" bIns="41450"/>
          <a:lstStyle/>
          <a:p>
            <a:pPr algn="ctr">
              <a:defRPr/>
            </a:pPr>
            <a:r>
              <a:rPr lang="en-US" sz="1633" dirty="0">
                <a:solidFill>
                  <a:schemeClr val="lt1"/>
                </a:solidFill>
              </a:rPr>
              <a:t>User posts</a:t>
            </a:r>
          </a:p>
          <a:p>
            <a:pPr algn="ctr">
              <a:defRPr/>
            </a:pPr>
            <a:r>
              <a:rPr lang="en-US" sz="1633" dirty="0">
                <a:solidFill>
                  <a:srgbClr val="000000"/>
                </a:solidFill>
              </a:rPr>
              <a:t>Friend lists</a:t>
            </a:r>
          </a:p>
        </p:txBody>
      </p:sp>
      <p:sp>
        <p:nvSpPr>
          <p:cNvPr id="55" name="Can 54">
            <a:extLst>
              <a:ext uri="{FF2B5EF4-FFF2-40B4-BE49-F238E27FC236}">
                <a16:creationId xmlns:a16="http://schemas.microsoft.com/office/drawing/2014/main" id="{3F66EE4C-A791-16D4-3601-F06D0D68A8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6312" y="2971033"/>
            <a:ext cx="1402707" cy="944739"/>
          </a:xfrm>
          <a:prstGeom prst="can">
            <a:avLst>
              <a:gd name="adj" fmla="val 25000"/>
            </a:avLst>
          </a:prstGeom>
          <a:solidFill>
            <a:srgbClr val="2D2DB9"/>
          </a:solidFill>
          <a:ln w="9525">
            <a:solidFill>
              <a:srgbClr val="2D2DB9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</p:spPr>
        <p:txBody>
          <a:bodyPr lIns="82901" tIns="41450" rIns="82901" bIns="41450"/>
          <a:lstStyle/>
          <a:p>
            <a:pPr algn="ctr">
              <a:defRPr/>
            </a:pPr>
            <a:r>
              <a:rPr lang="en-US" sz="1633" dirty="0">
                <a:solidFill>
                  <a:schemeClr val="lt1"/>
                </a:solidFill>
              </a:rPr>
              <a:t>User posts</a:t>
            </a:r>
          </a:p>
          <a:p>
            <a:pPr algn="ctr">
              <a:defRPr/>
            </a:pPr>
            <a:r>
              <a:rPr lang="en-US" sz="1633" dirty="0">
                <a:solidFill>
                  <a:srgbClr val="000000"/>
                </a:solidFill>
              </a:rPr>
              <a:t>Friend lists</a:t>
            </a:r>
          </a:p>
        </p:txBody>
      </p:sp>
      <p:sp>
        <p:nvSpPr>
          <p:cNvPr id="56" name="Can 55">
            <a:extLst>
              <a:ext uri="{FF2B5EF4-FFF2-40B4-BE49-F238E27FC236}">
                <a16:creationId xmlns:a16="http://schemas.microsoft.com/office/drawing/2014/main" id="{4F0BDFD5-427D-DABB-9CBA-9DBE650265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6312" y="2971033"/>
            <a:ext cx="1402707" cy="944739"/>
          </a:xfrm>
          <a:prstGeom prst="can">
            <a:avLst>
              <a:gd name="adj" fmla="val 25000"/>
            </a:avLst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</p:spPr>
        <p:txBody>
          <a:bodyPr lIns="82901" tIns="41450" rIns="82901" bIns="41450"/>
          <a:lstStyle/>
          <a:p>
            <a:pPr algn="ctr">
              <a:defRPr/>
            </a:pPr>
            <a:r>
              <a:rPr lang="en-US" sz="1633" dirty="0">
                <a:solidFill>
                  <a:schemeClr val="lt1"/>
                </a:solidFill>
              </a:rPr>
              <a:t>User posts</a:t>
            </a:r>
          </a:p>
          <a:p>
            <a:pPr algn="ctr">
              <a:defRPr/>
            </a:pPr>
            <a:r>
              <a:rPr lang="en-US" sz="1633" dirty="0">
                <a:solidFill>
                  <a:srgbClr val="000000"/>
                </a:solidFill>
              </a:rPr>
              <a:t>Friend lists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4FB7BD7-F0DA-50AF-3BED-C7BCFF7DB0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5910" y="4343497"/>
            <a:ext cx="524891" cy="418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177">
                <a:solidFill>
                  <a:srgbClr val="000000"/>
                </a:solidFill>
              </a:rPr>
              <a:t>US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0244C7A-D403-645F-FF48-C2D6CFFF07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02218" y="2645559"/>
            <a:ext cx="847094" cy="418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177">
                <a:solidFill>
                  <a:srgbClr val="000000"/>
                </a:solidFill>
              </a:rPr>
              <a:t>Brazil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9122B51-3A95-6DE7-ED81-CB4BF30C20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66403" y="5126939"/>
            <a:ext cx="911215" cy="418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177">
                <a:solidFill>
                  <a:srgbClr val="000000"/>
                </a:solidFill>
              </a:rPr>
              <a:t>Russia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D3F2B0C-5EB3-04C8-B232-3B8B541810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149" y="5780768"/>
            <a:ext cx="802210" cy="418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177">
                <a:solidFill>
                  <a:srgbClr val="000000"/>
                </a:solidFill>
              </a:rPr>
              <a:t>Spain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49AC17C-576A-FF4A-75EA-6307A80541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513" y="2253838"/>
            <a:ext cx="1739968" cy="1088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177">
                <a:solidFill>
                  <a:srgbClr val="F79646"/>
                </a:solidFill>
              </a:rPr>
              <a:t>San Francisco</a:t>
            </a:r>
          </a:p>
          <a:p>
            <a:r>
              <a:rPr lang="en-US" altLang="en-US" sz="2177">
                <a:solidFill>
                  <a:srgbClr val="F79646"/>
                </a:solidFill>
              </a:rPr>
              <a:t>Seattle</a:t>
            </a:r>
          </a:p>
          <a:p>
            <a:r>
              <a:rPr lang="en-US" altLang="en-US" sz="2177">
                <a:solidFill>
                  <a:srgbClr val="F79646"/>
                </a:solidFill>
              </a:rPr>
              <a:t>Arizona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3DB682B-95FE-54D7-BE53-57AFABF8361C}"/>
              </a:ext>
            </a:extLst>
          </p:cNvPr>
          <p:cNvSpPr txBox="1"/>
          <p:nvPr/>
        </p:nvSpPr>
        <p:spPr>
          <a:xfrm>
            <a:off x="7000416" y="1661936"/>
            <a:ext cx="1289203" cy="837570"/>
          </a:xfrm>
          <a:prstGeom prst="rect">
            <a:avLst/>
          </a:prstGeom>
          <a:noFill/>
        </p:spPr>
        <p:txBody>
          <a:bodyPr wrap="none" lIns="82901" tIns="41450" rIns="82901" bIns="41450">
            <a:spAutoFit/>
          </a:bodyPr>
          <a:lstStyle/>
          <a:p>
            <a:pPr>
              <a:defRPr/>
            </a:pPr>
            <a:r>
              <a:rPr lang="en-US" sz="1633" dirty="0">
                <a:solidFill>
                  <a:schemeClr val="accent6"/>
                </a:solidFill>
                <a:latin typeface="Times New Roman" charset="0"/>
                <a:ea typeface="MS PGothic" charset="0"/>
                <a:cs typeface="MS PGothic" charset="0"/>
              </a:rPr>
              <a:t>Sao Paulo</a:t>
            </a:r>
          </a:p>
          <a:p>
            <a:pPr>
              <a:defRPr/>
            </a:pPr>
            <a:r>
              <a:rPr lang="en-US" sz="1633" dirty="0">
                <a:solidFill>
                  <a:schemeClr val="accent6"/>
                </a:solidFill>
                <a:latin typeface="Times New Roman" charset="0"/>
                <a:ea typeface="MS PGothic" charset="0"/>
                <a:cs typeface="MS PGothic" charset="0"/>
              </a:rPr>
              <a:t>Santiago</a:t>
            </a:r>
          </a:p>
          <a:p>
            <a:pPr>
              <a:defRPr/>
            </a:pPr>
            <a:r>
              <a:rPr lang="en-US" sz="1633" dirty="0">
                <a:solidFill>
                  <a:schemeClr val="accent6"/>
                </a:solidFill>
                <a:latin typeface="Times New Roman" charset="0"/>
                <a:ea typeface="MS PGothic" charset="0"/>
                <a:cs typeface="MS PGothic" charset="0"/>
              </a:rPr>
              <a:t>Buenos Aires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42302A7-3F31-18B0-79B4-0344A99FA3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83142" y="3593178"/>
            <a:ext cx="1129223" cy="1088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177">
                <a:solidFill>
                  <a:srgbClr val="F79646"/>
                </a:solidFill>
              </a:rPr>
              <a:t>Moscow</a:t>
            </a:r>
          </a:p>
          <a:p>
            <a:r>
              <a:rPr lang="en-US" altLang="en-US" sz="2177">
                <a:solidFill>
                  <a:srgbClr val="F79646"/>
                </a:solidFill>
              </a:rPr>
              <a:t>Berlin</a:t>
            </a:r>
          </a:p>
          <a:p>
            <a:r>
              <a:rPr lang="en-US" altLang="en-US" sz="2177">
                <a:solidFill>
                  <a:srgbClr val="F79646"/>
                </a:solidFill>
              </a:rPr>
              <a:t>Krakow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1AE1E18-DC2D-A931-B5EB-2FD164B630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33877" y="4670412"/>
            <a:ext cx="1034646" cy="1758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901" tIns="41450" rIns="82901" bIns="41450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177">
                <a:solidFill>
                  <a:srgbClr val="F79646"/>
                </a:solidFill>
              </a:rPr>
              <a:t>London</a:t>
            </a:r>
          </a:p>
          <a:p>
            <a:r>
              <a:rPr lang="en-US" altLang="en-US" sz="2177">
                <a:solidFill>
                  <a:srgbClr val="F79646"/>
                </a:solidFill>
              </a:rPr>
              <a:t>Paris</a:t>
            </a:r>
          </a:p>
          <a:p>
            <a:r>
              <a:rPr lang="en-US" altLang="en-US" sz="2177">
                <a:solidFill>
                  <a:srgbClr val="F79646"/>
                </a:solidFill>
              </a:rPr>
              <a:t>Berlin</a:t>
            </a:r>
          </a:p>
          <a:p>
            <a:r>
              <a:rPr lang="en-US" altLang="en-US" sz="2177">
                <a:solidFill>
                  <a:srgbClr val="F79646"/>
                </a:solidFill>
              </a:rPr>
              <a:t>Madrid</a:t>
            </a:r>
          </a:p>
          <a:p>
            <a:r>
              <a:rPr lang="en-US" altLang="en-US" sz="2177">
                <a:solidFill>
                  <a:srgbClr val="F79646"/>
                </a:solidFill>
              </a:rPr>
              <a:t>Lisbon</a:t>
            </a:r>
          </a:p>
        </p:txBody>
      </p:sp>
      <p:sp>
        <p:nvSpPr>
          <p:cNvPr id="65" name="Can 64">
            <a:extLst>
              <a:ext uri="{FF2B5EF4-FFF2-40B4-BE49-F238E27FC236}">
                <a16:creationId xmlns:a16="http://schemas.microsoft.com/office/drawing/2014/main" id="{F26AFAB3-5192-1503-7EAA-42C02EE695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6312" y="2971033"/>
            <a:ext cx="1402707" cy="944739"/>
          </a:xfrm>
          <a:prstGeom prst="can">
            <a:avLst>
              <a:gd name="adj" fmla="val 25000"/>
            </a:avLst>
          </a:prstGeom>
          <a:solidFill>
            <a:srgbClr val="7F7F7F"/>
          </a:solidFill>
          <a:ln w="9525">
            <a:solidFill>
              <a:srgbClr val="7F7F7F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</p:spPr>
        <p:txBody>
          <a:bodyPr lIns="82901" tIns="41450" rIns="82901" bIns="41450"/>
          <a:lstStyle/>
          <a:p>
            <a:pPr algn="ctr">
              <a:defRPr/>
            </a:pPr>
            <a:r>
              <a:rPr lang="en-US" sz="1633" dirty="0">
                <a:solidFill>
                  <a:srgbClr val="000000"/>
                </a:solidFill>
              </a:rPr>
              <a:t>User posts</a:t>
            </a:r>
          </a:p>
          <a:p>
            <a:pPr algn="ctr">
              <a:defRPr/>
            </a:pPr>
            <a:r>
              <a:rPr lang="en-US" sz="1633" dirty="0">
                <a:solidFill>
                  <a:srgbClr val="000000"/>
                </a:solidFill>
              </a:rPr>
              <a:t>Friend lists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6A95369-3404-32C6-2024-0A58DFF07153}"/>
              </a:ext>
            </a:extLst>
          </p:cNvPr>
          <p:cNvGrpSpPr/>
          <p:nvPr/>
        </p:nvGrpSpPr>
        <p:grpSpPr>
          <a:xfrm>
            <a:off x="2423755" y="2783134"/>
            <a:ext cx="1229799" cy="932285"/>
            <a:chOff x="5631367" y="3235596"/>
            <a:chExt cx="1355626" cy="1027672"/>
          </a:xfrm>
          <a:solidFill>
            <a:srgbClr val="FF0000"/>
          </a:solidFill>
        </p:grpSpPr>
        <p:sp>
          <p:nvSpPr>
            <p:cNvPr id="69" name="Can 68">
              <a:extLst>
                <a:ext uri="{FF2B5EF4-FFF2-40B4-BE49-F238E27FC236}">
                  <a16:creationId xmlns:a16="http://schemas.microsoft.com/office/drawing/2014/main" id="{60506277-7A14-F73C-20CD-C8AF88104E8C}"/>
                </a:ext>
              </a:extLst>
            </p:cNvPr>
            <p:cNvSpPr/>
            <p:nvPr/>
          </p:nvSpPr>
          <p:spPr>
            <a:xfrm>
              <a:off x="5631367" y="3235596"/>
              <a:ext cx="593626" cy="265672"/>
            </a:xfrm>
            <a:prstGeom prst="can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endParaRPr lang="en-US" sz="1633" dirty="0"/>
            </a:p>
          </p:txBody>
        </p:sp>
        <p:sp>
          <p:nvSpPr>
            <p:cNvPr id="70" name="Can 69">
              <a:extLst>
                <a:ext uri="{FF2B5EF4-FFF2-40B4-BE49-F238E27FC236}">
                  <a16:creationId xmlns:a16="http://schemas.microsoft.com/office/drawing/2014/main" id="{9E32C632-6579-5170-AE78-E3B8C95738C9}"/>
                </a:ext>
              </a:extLst>
            </p:cNvPr>
            <p:cNvSpPr/>
            <p:nvPr/>
          </p:nvSpPr>
          <p:spPr>
            <a:xfrm>
              <a:off x="5783767" y="3387996"/>
              <a:ext cx="593626" cy="265672"/>
            </a:xfrm>
            <a:prstGeom prst="can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endParaRPr lang="en-US" sz="1633" dirty="0"/>
            </a:p>
          </p:txBody>
        </p:sp>
        <p:sp>
          <p:nvSpPr>
            <p:cNvPr id="71" name="Can 70">
              <a:extLst>
                <a:ext uri="{FF2B5EF4-FFF2-40B4-BE49-F238E27FC236}">
                  <a16:creationId xmlns:a16="http://schemas.microsoft.com/office/drawing/2014/main" id="{DEDA359C-20F2-D057-E1A4-3F774DB631AB}"/>
                </a:ext>
              </a:extLst>
            </p:cNvPr>
            <p:cNvSpPr/>
            <p:nvPr/>
          </p:nvSpPr>
          <p:spPr>
            <a:xfrm>
              <a:off x="5936167" y="3540396"/>
              <a:ext cx="593626" cy="265672"/>
            </a:xfrm>
            <a:prstGeom prst="can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endParaRPr lang="en-US" sz="1633" dirty="0"/>
            </a:p>
          </p:txBody>
        </p:sp>
        <p:sp>
          <p:nvSpPr>
            <p:cNvPr id="72" name="Can 71">
              <a:extLst>
                <a:ext uri="{FF2B5EF4-FFF2-40B4-BE49-F238E27FC236}">
                  <a16:creationId xmlns:a16="http://schemas.microsoft.com/office/drawing/2014/main" id="{C0141FFD-C8D4-6DC9-7712-9F07559A3372}"/>
                </a:ext>
              </a:extLst>
            </p:cNvPr>
            <p:cNvSpPr/>
            <p:nvPr/>
          </p:nvSpPr>
          <p:spPr>
            <a:xfrm>
              <a:off x="6088567" y="3692796"/>
              <a:ext cx="593626" cy="265672"/>
            </a:xfrm>
            <a:prstGeom prst="can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endParaRPr lang="en-US" sz="1633" dirty="0"/>
            </a:p>
          </p:txBody>
        </p:sp>
        <p:sp>
          <p:nvSpPr>
            <p:cNvPr id="73" name="Can 72">
              <a:extLst>
                <a:ext uri="{FF2B5EF4-FFF2-40B4-BE49-F238E27FC236}">
                  <a16:creationId xmlns:a16="http://schemas.microsoft.com/office/drawing/2014/main" id="{855A87D3-5FC2-E1C4-8AAA-2F7D1B938DAA}"/>
                </a:ext>
              </a:extLst>
            </p:cNvPr>
            <p:cNvSpPr/>
            <p:nvPr/>
          </p:nvSpPr>
          <p:spPr>
            <a:xfrm>
              <a:off x="6240967" y="3845196"/>
              <a:ext cx="593626" cy="265672"/>
            </a:xfrm>
            <a:prstGeom prst="can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endParaRPr lang="en-US" sz="1633" dirty="0"/>
            </a:p>
          </p:txBody>
        </p:sp>
        <p:sp>
          <p:nvSpPr>
            <p:cNvPr id="74" name="Can 73">
              <a:extLst>
                <a:ext uri="{FF2B5EF4-FFF2-40B4-BE49-F238E27FC236}">
                  <a16:creationId xmlns:a16="http://schemas.microsoft.com/office/drawing/2014/main" id="{6B24B87E-EF18-95B8-07B0-CAE05E6CB8CF}"/>
                </a:ext>
              </a:extLst>
            </p:cNvPr>
            <p:cNvSpPr/>
            <p:nvPr/>
          </p:nvSpPr>
          <p:spPr>
            <a:xfrm>
              <a:off x="6393367" y="3997596"/>
              <a:ext cx="593626" cy="265672"/>
            </a:xfrm>
            <a:prstGeom prst="can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endParaRPr lang="en-US" sz="1633" dirty="0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DA112BD5-19A7-BB5E-0F13-1DF5D4D4BA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5242" y="3233141"/>
            <a:ext cx="881973" cy="4273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177">
                <a:solidFill>
                  <a:schemeClr val="tx1"/>
                </a:solidFill>
              </a:rPr>
              <a:t>x1000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0FB6354-92DD-8886-24AF-1E87FEF91DCB}"/>
              </a:ext>
            </a:extLst>
          </p:cNvPr>
          <p:cNvGrpSpPr>
            <a:grpSpLocks/>
          </p:cNvGrpSpPr>
          <p:nvPr/>
        </p:nvGrpSpPr>
        <p:grpSpPr bwMode="auto">
          <a:xfrm>
            <a:off x="4527676" y="1654735"/>
            <a:ext cx="2350327" cy="933218"/>
            <a:chOff x="3312120" y="1824440"/>
            <a:chExt cx="2590822" cy="1027672"/>
          </a:xfrm>
        </p:grpSpPr>
        <p:grpSp>
          <p:nvGrpSpPr>
            <p:cNvPr id="60453" name="Group 75">
              <a:extLst>
                <a:ext uri="{FF2B5EF4-FFF2-40B4-BE49-F238E27FC236}">
                  <a16:creationId xmlns:a16="http://schemas.microsoft.com/office/drawing/2014/main" id="{370AA627-50FB-C3C4-315D-7E8274B6C54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47316" y="1824440"/>
              <a:ext cx="1355626" cy="1027672"/>
              <a:chOff x="3648890" y="4005336"/>
              <a:chExt cx="1355626" cy="1027672"/>
            </a:xfrm>
          </p:grpSpPr>
          <p:sp>
            <p:nvSpPr>
              <p:cNvPr id="78" name="Can 77">
                <a:extLst>
                  <a:ext uri="{FF2B5EF4-FFF2-40B4-BE49-F238E27FC236}">
                    <a16:creationId xmlns:a16="http://schemas.microsoft.com/office/drawing/2014/main" id="{F8FF51CC-4108-5621-6B8B-1502BCCC41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48779" y="4005336"/>
                <a:ext cx="593730" cy="266433"/>
              </a:xfrm>
              <a:prstGeom prst="can">
                <a:avLst>
                  <a:gd name="adj" fmla="val 25000"/>
                </a:avLst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79" name="Can 78">
                <a:extLst>
                  <a:ext uri="{FF2B5EF4-FFF2-40B4-BE49-F238E27FC236}">
                    <a16:creationId xmlns:a16="http://schemas.microsoft.com/office/drawing/2014/main" id="{464E96F0-0A7A-4F56-07F8-EEA23C6869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01180" y="4157584"/>
                <a:ext cx="593730" cy="266433"/>
              </a:xfrm>
              <a:prstGeom prst="can">
                <a:avLst>
                  <a:gd name="adj" fmla="val 25000"/>
                </a:avLst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80" name="Can 79">
                <a:extLst>
                  <a:ext uri="{FF2B5EF4-FFF2-40B4-BE49-F238E27FC236}">
                    <a16:creationId xmlns:a16="http://schemas.microsoft.com/office/drawing/2014/main" id="{50FF583F-FC61-A863-6765-0F45F3E3FE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53582" y="4309831"/>
                <a:ext cx="593730" cy="266433"/>
              </a:xfrm>
              <a:prstGeom prst="can">
                <a:avLst>
                  <a:gd name="adj" fmla="val 25000"/>
                </a:avLst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81" name="Can 80">
                <a:extLst>
                  <a:ext uri="{FF2B5EF4-FFF2-40B4-BE49-F238E27FC236}">
                    <a16:creationId xmlns:a16="http://schemas.microsoft.com/office/drawing/2014/main" id="{550D389C-06AE-EAE8-4E3A-53BB2980D3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05983" y="4462079"/>
                <a:ext cx="593730" cy="266433"/>
              </a:xfrm>
              <a:prstGeom prst="can">
                <a:avLst>
                  <a:gd name="adj" fmla="val 25000"/>
                </a:avLst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82" name="Can 81">
                <a:extLst>
                  <a:ext uri="{FF2B5EF4-FFF2-40B4-BE49-F238E27FC236}">
                    <a16:creationId xmlns:a16="http://schemas.microsoft.com/office/drawing/2014/main" id="{FFD71A47-3118-E192-C9AD-430DEDFC13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58384" y="4614327"/>
                <a:ext cx="593730" cy="266433"/>
              </a:xfrm>
              <a:prstGeom prst="can">
                <a:avLst>
                  <a:gd name="adj" fmla="val 25000"/>
                </a:avLst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83" name="Can 82">
                <a:extLst>
                  <a:ext uri="{FF2B5EF4-FFF2-40B4-BE49-F238E27FC236}">
                    <a16:creationId xmlns:a16="http://schemas.microsoft.com/office/drawing/2014/main" id="{F9517CFB-03BB-297A-1DBD-026BD17DEA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0786" y="4766575"/>
                <a:ext cx="593730" cy="266433"/>
              </a:xfrm>
              <a:prstGeom prst="can">
                <a:avLst>
                  <a:gd name="adj" fmla="val 25000"/>
                </a:avLst>
              </a:prstGeom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454" name="TextBox 76">
              <a:extLst>
                <a:ext uri="{FF2B5EF4-FFF2-40B4-BE49-F238E27FC236}">
                  <a16:creationId xmlns:a16="http://schemas.microsoft.com/office/drawing/2014/main" id="{BB83B123-C007-5E8B-FF13-7D1D3B6299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2120" y="2051645"/>
              <a:ext cx="972220" cy="4706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2177">
                  <a:solidFill>
                    <a:srgbClr val="000000"/>
                  </a:solidFill>
                </a:rPr>
                <a:t>x1000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2F84D0A-3752-429C-AF63-4D0178916AFC}"/>
              </a:ext>
            </a:extLst>
          </p:cNvPr>
          <p:cNvGrpSpPr>
            <a:grpSpLocks/>
          </p:cNvGrpSpPr>
          <p:nvPr/>
        </p:nvGrpSpPr>
        <p:grpSpPr bwMode="auto">
          <a:xfrm>
            <a:off x="3548373" y="4490391"/>
            <a:ext cx="1624491" cy="1064844"/>
            <a:chOff x="2535605" y="4321345"/>
            <a:chExt cx="1790925" cy="1173189"/>
          </a:xfrm>
        </p:grpSpPr>
        <p:grpSp>
          <p:nvGrpSpPr>
            <p:cNvPr id="60445" name="Group 84">
              <a:extLst>
                <a:ext uri="{FF2B5EF4-FFF2-40B4-BE49-F238E27FC236}">
                  <a16:creationId xmlns:a16="http://schemas.microsoft.com/office/drawing/2014/main" id="{C1915D4F-1D36-119F-3D4E-5C2FA5A5845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70904" y="4321345"/>
              <a:ext cx="1355626" cy="1027672"/>
              <a:chOff x="1462878" y="3235596"/>
              <a:chExt cx="1355626" cy="1027672"/>
            </a:xfrm>
          </p:grpSpPr>
          <p:sp>
            <p:nvSpPr>
              <p:cNvPr id="87" name="Can 86">
                <a:extLst>
                  <a:ext uri="{FF2B5EF4-FFF2-40B4-BE49-F238E27FC236}">
                    <a16:creationId xmlns:a16="http://schemas.microsoft.com/office/drawing/2014/main" id="{5FF37B18-4285-FB8E-97EE-D8FE2EF465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2609" y="3235596"/>
                <a:ext cx="593799" cy="266563"/>
              </a:xfrm>
              <a:prstGeom prst="can">
                <a:avLst>
                  <a:gd name="adj" fmla="val 25000"/>
                </a:avLst>
              </a:prstGeom>
              <a:solidFill>
                <a:srgbClr val="2D2DB9"/>
              </a:solidFill>
              <a:ln w="9525">
                <a:solidFill>
                  <a:srgbClr val="2D2DB9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88" name="Can 87">
                <a:extLst>
                  <a:ext uri="{FF2B5EF4-FFF2-40B4-BE49-F238E27FC236}">
                    <a16:creationId xmlns:a16="http://schemas.microsoft.com/office/drawing/2014/main" id="{E5A12B0F-5D6B-2ED0-D6FC-910990C561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5028" y="3387917"/>
                <a:ext cx="593799" cy="266563"/>
              </a:xfrm>
              <a:prstGeom prst="can">
                <a:avLst>
                  <a:gd name="adj" fmla="val 25000"/>
                </a:avLst>
              </a:prstGeom>
              <a:solidFill>
                <a:srgbClr val="2D2DB9"/>
              </a:solidFill>
              <a:ln w="9525">
                <a:solidFill>
                  <a:srgbClr val="2D2DB9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89" name="Can 88">
                <a:extLst>
                  <a:ext uri="{FF2B5EF4-FFF2-40B4-BE49-F238E27FC236}">
                    <a16:creationId xmlns:a16="http://schemas.microsoft.com/office/drawing/2014/main" id="{3FB995C5-7F8E-1F0E-E471-40D3D44A86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7447" y="3540239"/>
                <a:ext cx="593799" cy="266563"/>
              </a:xfrm>
              <a:prstGeom prst="can">
                <a:avLst>
                  <a:gd name="adj" fmla="val 25000"/>
                </a:avLst>
              </a:prstGeom>
              <a:solidFill>
                <a:srgbClr val="2D2DB9"/>
              </a:solidFill>
              <a:ln w="9525">
                <a:solidFill>
                  <a:srgbClr val="2D2DB9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90" name="Can 89">
                <a:extLst>
                  <a:ext uri="{FF2B5EF4-FFF2-40B4-BE49-F238E27FC236}">
                    <a16:creationId xmlns:a16="http://schemas.microsoft.com/office/drawing/2014/main" id="{29139663-9498-B132-C6B2-E98F0A71D9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19866" y="3692560"/>
                <a:ext cx="593799" cy="266563"/>
              </a:xfrm>
              <a:prstGeom prst="can">
                <a:avLst>
                  <a:gd name="adj" fmla="val 25000"/>
                </a:avLst>
              </a:prstGeom>
              <a:solidFill>
                <a:srgbClr val="2D2DB9"/>
              </a:solidFill>
              <a:ln w="9525">
                <a:solidFill>
                  <a:srgbClr val="2D2DB9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91" name="Can 90">
                <a:extLst>
                  <a:ext uri="{FF2B5EF4-FFF2-40B4-BE49-F238E27FC236}">
                    <a16:creationId xmlns:a16="http://schemas.microsoft.com/office/drawing/2014/main" id="{60776E4E-F2A5-F6BD-A268-871A39B583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2285" y="3844882"/>
                <a:ext cx="593799" cy="266563"/>
              </a:xfrm>
              <a:prstGeom prst="can">
                <a:avLst>
                  <a:gd name="adj" fmla="val 25000"/>
                </a:avLst>
              </a:prstGeom>
              <a:solidFill>
                <a:srgbClr val="2D2DB9"/>
              </a:solidFill>
              <a:ln w="9525">
                <a:solidFill>
                  <a:srgbClr val="2D2DB9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92" name="Can 91">
                <a:extLst>
                  <a:ext uri="{FF2B5EF4-FFF2-40B4-BE49-F238E27FC236}">
                    <a16:creationId xmlns:a16="http://schemas.microsoft.com/office/drawing/2014/main" id="{AF982DF2-4C9D-8FAE-E7F9-15B6C54A25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24705" y="3997203"/>
                <a:ext cx="593799" cy="266563"/>
              </a:xfrm>
              <a:prstGeom prst="can">
                <a:avLst>
                  <a:gd name="adj" fmla="val 25000"/>
                </a:avLst>
              </a:prstGeom>
              <a:solidFill>
                <a:srgbClr val="2D2DB9"/>
              </a:solidFill>
              <a:ln w="9525">
                <a:solidFill>
                  <a:srgbClr val="2D2DB9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446" name="TextBox 85">
              <a:extLst>
                <a:ext uri="{FF2B5EF4-FFF2-40B4-BE49-F238E27FC236}">
                  <a16:creationId xmlns:a16="http://schemas.microsoft.com/office/drawing/2014/main" id="{07432691-BA28-5188-9DDD-E5A40CE18D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5605" y="5023690"/>
              <a:ext cx="972334" cy="4708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2177">
                  <a:solidFill>
                    <a:srgbClr val="000000"/>
                  </a:solidFill>
                </a:rPr>
                <a:t>x1000</a:t>
              </a: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F335473A-5205-A7BC-06AC-A9FD8C702769}"/>
              </a:ext>
            </a:extLst>
          </p:cNvPr>
          <p:cNvGrpSpPr>
            <a:grpSpLocks/>
          </p:cNvGrpSpPr>
          <p:nvPr/>
        </p:nvGrpSpPr>
        <p:grpSpPr bwMode="auto">
          <a:xfrm>
            <a:off x="7092585" y="3552853"/>
            <a:ext cx="1649043" cy="1609401"/>
            <a:chOff x="5987014" y="3917145"/>
            <a:chExt cx="1816821" cy="1773892"/>
          </a:xfrm>
        </p:grpSpPr>
        <p:grpSp>
          <p:nvGrpSpPr>
            <p:cNvPr id="60437" name="Group 93">
              <a:extLst>
                <a:ext uri="{FF2B5EF4-FFF2-40B4-BE49-F238E27FC236}">
                  <a16:creationId xmlns:a16="http://schemas.microsoft.com/office/drawing/2014/main" id="{81E78512-7813-C619-F374-1415DCE806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87014" y="3917145"/>
              <a:ext cx="1355626" cy="1027672"/>
              <a:chOff x="2408280" y="2080570"/>
              <a:chExt cx="1355626" cy="1027672"/>
            </a:xfrm>
          </p:grpSpPr>
          <p:sp>
            <p:nvSpPr>
              <p:cNvPr id="96" name="Can 95">
                <a:extLst>
                  <a:ext uri="{FF2B5EF4-FFF2-40B4-BE49-F238E27FC236}">
                    <a16:creationId xmlns:a16="http://schemas.microsoft.com/office/drawing/2014/main" id="{ACFC506D-6248-71EF-D560-45C862F1FA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8280" y="2080570"/>
                <a:ext cx="593417" cy="265086"/>
              </a:xfrm>
              <a:prstGeom prst="can">
                <a:avLst>
                  <a:gd name="adj" fmla="val 25000"/>
                </a:avLst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97" name="Can 96">
                <a:extLst>
                  <a:ext uri="{FF2B5EF4-FFF2-40B4-BE49-F238E27FC236}">
                    <a16:creationId xmlns:a16="http://schemas.microsoft.com/office/drawing/2014/main" id="{17621961-D082-D3FA-7615-47D304F039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60601" y="2232955"/>
                <a:ext cx="593417" cy="265086"/>
              </a:xfrm>
              <a:prstGeom prst="can">
                <a:avLst>
                  <a:gd name="adj" fmla="val 25000"/>
                </a:avLst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98" name="Can 97">
                <a:extLst>
                  <a:ext uri="{FF2B5EF4-FFF2-40B4-BE49-F238E27FC236}">
                    <a16:creationId xmlns:a16="http://schemas.microsoft.com/office/drawing/2014/main" id="{2F46CCA3-7CC2-25B5-290F-20AF2F2A6D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12922" y="2385340"/>
                <a:ext cx="593417" cy="265086"/>
              </a:xfrm>
              <a:prstGeom prst="can">
                <a:avLst>
                  <a:gd name="adj" fmla="val 25000"/>
                </a:avLst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99" name="Can 98">
                <a:extLst>
                  <a:ext uri="{FF2B5EF4-FFF2-40B4-BE49-F238E27FC236}">
                    <a16:creationId xmlns:a16="http://schemas.microsoft.com/office/drawing/2014/main" id="{836EAB64-7F23-16D3-50DF-30AA98D192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65243" y="2537725"/>
                <a:ext cx="593417" cy="265086"/>
              </a:xfrm>
              <a:prstGeom prst="can">
                <a:avLst>
                  <a:gd name="adj" fmla="val 25000"/>
                </a:avLst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100" name="Can 99">
                <a:extLst>
                  <a:ext uri="{FF2B5EF4-FFF2-40B4-BE49-F238E27FC236}">
                    <a16:creationId xmlns:a16="http://schemas.microsoft.com/office/drawing/2014/main" id="{863F6A95-5693-1067-D46C-DAE3D0D56E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7564" y="2690110"/>
                <a:ext cx="593417" cy="265086"/>
              </a:xfrm>
              <a:prstGeom prst="can">
                <a:avLst>
                  <a:gd name="adj" fmla="val 25000"/>
                </a:avLst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  <p:sp>
            <p:nvSpPr>
              <p:cNvPr id="101" name="Can 100">
                <a:extLst>
                  <a:ext uri="{FF2B5EF4-FFF2-40B4-BE49-F238E27FC236}">
                    <a16:creationId xmlns:a16="http://schemas.microsoft.com/office/drawing/2014/main" id="{CF31EFE3-938B-075B-93A1-9E33F9CBF8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69884" y="2842495"/>
                <a:ext cx="593417" cy="265086"/>
              </a:xfrm>
              <a:prstGeom prst="can">
                <a:avLst>
                  <a:gd name="adj" fmla="val 25000"/>
                </a:avLst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>
                <a:outerShdw blurRad="40000" dist="23000" dir="5400000" rotWithShape="0">
                  <a:srgbClr val="808080">
                    <a:alpha val="34998"/>
                  </a:srgbClr>
                </a:outerShdw>
              </a:effectLst>
            </p:spPr>
            <p:txBody>
              <a:bodyPr/>
              <a:lstStyle/>
              <a:p>
                <a:pPr algn="ctr">
                  <a:defRPr/>
                </a:pPr>
                <a:endParaRPr lang="en-US" sz="1633" dirty="0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438" name="TextBox 94">
              <a:extLst>
                <a:ext uri="{FF2B5EF4-FFF2-40B4-BE49-F238E27FC236}">
                  <a16:creationId xmlns:a16="http://schemas.microsoft.com/office/drawing/2014/main" id="{924FED50-FA49-5796-52DE-C81578B0B2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32128" y="5219997"/>
              <a:ext cx="971707" cy="471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2177">
                  <a:solidFill>
                    <a:srgbClr val="000000"/>
                  </a:solidFill>
                </a:rPr>
                <a:t>x1000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2361 -0.02778 " pathEditMode="relative" ptsTypes="AA">
                                      <p:cBhvr>
                                        <p:cTn id="17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8785 0.1669 " pathEditMode="relative" ptsTypes="AA">
                                      <p:cBhvr>
                                        <p:cTn id="19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41 0.11135 " pathEditMode="relative" ptsTypes="AA">
                                      <p:cBhvr>
                                        <p:cTn id="21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4549 -0.19236 " pathEditMode="relative" ptsTypes="AA">
                                      <p:cBhvr>
                                        <p:cTn id="23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3" grpId="1" animBg="1"/>
      <p:bldP spid="53" grpId="2" animBg="1"/>
      <p:bldP spid="54" grpId="0" animBg="1"/>
      <p:bldP spid="54" grpId="1" animBg="1"/>
      <p:bldP spid="54" grpId="2" animBg="1"/>
      <p:bldP spid="55" grpId="0" animBg="1"/>
      <p:bldP spid="55" grpId="1" animBg="1"/>
      <p:bldP spid="55" grpId="2" animBg="1"/>
      <p:bldP spid="56" grpId="0" animBg="1"/>
      <p:bldP spid="56" grpId="1" animBg="1"/>
      <p:bldP spid="56" grpId="2" animBg="1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 animBg="1"/>
      <p:bldP spid="6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>
            <a:extLst>
              <a:ext uri="{FF2B5EF4-FFF2-40B4-BE49-F238E27FC236}">
                <a16:creationId xmlns:a16="http://schemas.microsoft.com/office/drawing/2014/main" id="{E6B2945D-F38F-71B9-7FC1-044CCAEBDD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How does spanner do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92499-A8A6-7ECC-59F7-156B279D2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1794" y="1941325"/>
            <a:ext cx="8639467" cy="1945645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en-US" sz="2903" dirty="0"/>
              <a:t>This is quite complex, too much detail for this course.</a:t>
            </a:r>
          </a:p>
          <a:p>
            <a:pPr>
              <a:defRPr/>
            </a:pPr>
            <a:r>
              <a:rPr lang="en-US" sz="2903" dirty="0"/>
              <a:t>If you are interested please read the paper and watch the presentation from here:</a:t>
            </a:r>
          </a:p>
          <a:p>
            <a:pPr marL="95052" indent="0">
              <a:buNone/>
              <a:defRPr/>
            </a:pPr>
            <a:endParaRPr lang="en-US" sz="2903" dirty="0"/>
          </a:p>
          <a:p>
            <a:pPr marL="95052" indent="0">
              <a:buNone/>
              <a:defRPr/>
            </a:pPr>
            <a:r>
              <a:rPr lang="en-US" sz="2903" dirty="0"/>
              <a:t>https://</a:t>
            </a:r>
            <a:r>
              <a:rPr lang="en-US" sz="2903" dirty="0" err="1"/>
              <a:t>www.usenix.org</a:t>
            </a:r>
            <a:r>
              <a:rPr lang="en-US" sz="2903" dirty="0"/>
              <a:t>/conference/osdi12/technical-sessions/presentation/</a:t>
            </a:r>
            <a:r>
              <a:rPr lang="en-US" sz="2903" dirty="0" err="1"/>
              <a:t>corbett</a:t>
            </a:r>
            <a:endParaRPr lang="en-US" sz="2903" dirty="0"/>
          </a:p>
          <a:p>
            <a:pPr>
              <a:defRPr/>
            </a:pPr>
            <a:endParaRPr lang="en-US" sz="2903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>
            <a:extLst>
              <a:ext uri="{FF2B5EF4-FFF2-40B4-BE49-F238E27FC236}">
                <a16:creationId xmlns:a16="http://schemas.microsoft.com/office/drawing/2014/main" id="{146E2C8A-25AE-F843-CC04-6EBFAE086E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7B377-8CCA-4F90-DF80-46430AA7F9D8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540"/>
              <a:t>HBase is an open source clone of BigTable which is designed to work in Hadoop.</a:t>
            </a:r>
          </a:p>
          <a:p>
            <a:r>
              <a:rPr lang="en-US" altLang="en-US" sz="2540"/>
              <a:t>We will focus on HBase since it is open source and it is integrated with Hadoop.</a:t>
            </a:r>
          </a:p>
          <a:p>
            <a:r>
              <a:rPr lang="en-US" altLang="en-US" sz="2540"/>
              <a:t>HBase is a distributed column-oriented data store built on top of HDFS</a:t>
            </a:r>
          </a:p>
          <a:p>
            <a:r>
              <a:rPr lang="en-US" altLang="en-US" sz="2540"/>
              <a:t>Data is logically organized into tables, rows and columns </a:t>
            </a:r>
          </a:p>
          <a:p>
            <a:pPr marL="508384" lvl="1" indent="0">
              <a:buNone/>
            </a:pPr>
            <a:r>
              <a:rPr lang="en-US" altLang="en-US" sz="254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>
            <a:extLst>
              <a:ext uri="{FF2B5EF4-FFF2-40B4-BE49-F238E27FC236}">
                <a16:creationId xmlns:a16="http://schemas.microsoft.com/office/drawing/2014/main" id="{D9DFCBDE-E2B7-EF0E-A32F-D73674DB79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75910" y="554459"/>
            <a:ext cx="8141174" cy="691273"/>
          </a:xfrm>
        </p:spPr>
        <p:txBody>
          <a:bodyPr/>
          <a:lstStyle/>
          <a:p>
            <a:r>
              <a:rPr lang="en-US" altLang="en-US" sz="2903"/>
              <a:t>HBase: Part of Hadoop’s Ecosystem</a:t>
            </a: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496309AC-B7E6-B1FA-D843-06F3D962C639}"/>
              </a:ext>
            </a:extLst>
          </p:cNvPr>
          <p:cNvSpPr txBox="1">
            <a:spLocks/>
          </p:cNvSpPr>
          <p:nvPr/>
        </p:nvSpPr>
        <p:spPr bwMode="auto">
          <a:xfrm>
            <a:off x="5527141" y="5762046"/>
            <a:ext cx="691273" cy="246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901" tIns="41450" rIns="82901" bIns="41450"/>
          <a:lstStyle>
            <a:lvl1pPr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6835D67E-3878-4E54-9150-15E64ADA227D}" type="slidenum">
              <a:rPr lang="en-US" altLang="en-US" sz="2177"/>
              <a:pPr/>
              <a:t>5</a:t>
            </a:fld>
            <a:endParaRPr lang="en-US" altLang="en-US" sz="2177"/>
          </a:p>
        </p:txBody>
      </p:sp>
      <p:pic>
        <p:nvPicPr>
          <p:cNvPr id="34820" name="Picture 4">
            <a:extLst>
              <a:ext uri="{FF2B5EF4-FFF2-40B4-BE49-F238E27FC236}">
                <a16:creationId xmlns:a16="http://schemas.microsoft.com/office/drawing/2014/main" id="{58098F5B-3E9E-5AF9-D2F2-C1B65A84C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296" y="1664815"/>
            <a:ext cx="5034769" cy="379767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E3E26E0-C408-7334-F283-0080D2BE18F9}"/>
              </a:ext>
            </a:extLst>
          </p:cNvPr>
          <p:cNvGrpSpPr>
            <a:grpSpLocks/>
          </p:cNvGrpSpPr>
          <p:nvPr/>
        </p:nvGrpSpPr>
        <p:grpSpPr bwMode="auto">
          <a:xfrm>
            <a:off x="4638568" y="2950872"/>
            <a:ext cx="5935759" cy="2649776"/>
            <a:chOff x="3210279" y="3257224"/>
            <a:chExt cx="6543084" cy="2921235"/>
          </a:xfrm>
        </p:grpSpPr>
        <p:sp>
          <p:nvSpPr>
            <p:cNvPr id="34822" name="TextBox 6">
              <a:extLst>
                <a:ext uri="{FF2B5EF4-FFF2-40B4-BE49-F238E27FC236}">
                  <a16:creationId xmlns:a16="http://schemas.microsoft.com/office/drawing/2014/main" id="{E302CDE9-FE3B-AC94-D67B-7BD772EB9F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03335" y="3257224"/>
              <a:ext cx="4250028" cy="4711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2177" b="1">
                  <a:solidFill>
                    <a:srgbClr val="800000"/>
                  </a:solidFill>
                </a:rPr>
                <a:t>HBase is built on top of HDFS 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0A9A813-CA05-33A6-567B-E7B3E92F539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3210279" y="3627155"/>
              <a:ext cx="3027366" cy="889106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34824" name="TextBox 8">
              <a:extLst>
                <a:ext uri="{FF2B5EF4-FFF2-40B4-BE49-F238E27FC236}">
                  <a16:creationId xmlns:a16="http://schemas.microsoft.com/office/drawing/2014/main" id="{E7E47A65-5E35-6BD1-38EE-0C990894E0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30480" y="4229916"/>
              <a:ext cx="1914995" cy="19485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/>
              <a:r>
                <a:rPr lang="en-US" altLang="en-US" sz="2177" b="1">
                  <a:solidFill>
                    <a:srgbClr val="000000"/>
                  </a:solidFill>
                </a:rPr>
                <a:t>HBase files are internally stored in HDFS</a:t>
              </a:r>
            </a:p>
          </p:txBody>
        </p:sp>
        <p:sp>
          <p:nvSpPr>
            <p:cNvPr id="10" name="Down Arrow 9">
              <a:extLst>
                <a:ext uri="{FF2B5EF4-FFF2-40B4-BE49-F238E27FC236}">
                  <a16:creationId xmlns:a16="http://schemas.microsoft.com/office/drawing/2014/main" id="{81ABB2F0-8501-9DB3-94D5-5CACB4D196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4896" y="3627155"/>
              <a:ext cx="423864" cy="603322"/>
            </a:xfrm>
            <a:prstGeom prst="downArrow">
              <a:avLst>
                <a:gd name="adj1" fmla="val 50000"/>
                <a:gd name="adj2" fmla="val 50003"/>
              </a:avLst>
            </a:prstGeom>
            <a:gradFill rotWithShape="1">
              <a:gsLst>
                <a:gs pos="0">
                  <a:srgbClr val="00E9A6"/>
                </a:gs>
                <a:gs pos="20000">
                  <a:srgbClr val="00E3A3"/>
                </a:gs>
                <a:gs pos="100000">
                  <a:srgbClr val="00AD7B"/>
                </a:gs>
              </a:gsLst>
              <a:lin ang="5400000"/>
            </a:gradFill>
            <a:ln w="9525">
              <a:solidFill>
                <a:srgbClr val="00CC98"/>
              </a:solidFill>
              <a:miter lim="800000"/>
              <a:headEnd/>
              <a:tailEnd/>
            </a:ln>
            <a:effectLst>
              <a:outerShdw blurRad="40000"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 sz="1633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>
            <a:extLst>
              <a:ext uri="{FF2B5EF4-FFF2-40B4-BE49-F238E27FC236}">
                <a16:creationId xmlns:a16="http://schemas.microsoft.com/office/drawing/2014/main" id="{D1B95628-5D14-25AC-18C6-BAF4F45B75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 vs. HDFS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DE18422-A1A8-0AE8-CFC7-991A7CF5B2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903"/>
              <a:t>Both are distributed systems that scale to hundreds or thousands of nodes</a:t>
            </a:r>
          </a:p>
          <a:p>
            <a:endParaRPr lang="en-US" altLang="en-US" sz="2903"/>
          </a:p>
          <a:p>
            <a:r>
              <a:rPr lang="en-US" altLang="en-US" sz="2903" b="1" i="1" u="sng">
                <a:solidFill>
                  <a:srgbClr val="800000"/>
                </a:solidFill>
              </a:rPr>
              <a:t>HDFS</a:t>
            </a:r>
            <a:r>
              <a:rPr lang="en-US" altLang="en-US" sz="2903">
                <a:solidFill>
                  <a:srgbClr val="800000"/>
                </a:solidFill>
              </a:rPr>
              <a:t> </a:t>
            </a:r>
            <a:r>
              <a:rPr lang="en-US" altLang="en-US" sz="2903"/>
              <a:t>is good for batch processing (scans over big files)</a:t>
            </a:r>
          </a:p>
          <a:p>
            <a:pPr lvl="1"/>
            <a:r>
              <a:rPr lang="en-US" altLang="en-US" sz="2903"/>
              <a:t>Not good for record lookup</a:t>
            </a:r>
          </a:p>
          <a:p>
            <a:pPr lvl="1"/>
            <a:r>
              <a:rPr lang="en-US" altLang="en-US" sz="2903"/>
              <a:t>Not good for incremental addition of small batches</a:t>
            </a:r>
          </a:p>
          <a:p>
            <a:pPr lvl="1"/>
            <a:r>
              <a:rPr lang="en-US" altLang="en-US" sz="2903"/>
              <a:t>Not good for updates </a:t>
            </a:r>
          </a:p>
          <a:p>
            <a:endParaRPr lang="en-US" altLang="en-US" sz="2903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>
            <a:extLst>
              <a:ext uri="{FF2B5EF4-FFF2-40B4-BE49-F238E27FC236}">
                <a16:creationId xmlns:a16="http://schemas.microsoft.com/office/drawing/2014/main" id="{B9D0EABD-8E1A-B667-8F61-E4AB2A716C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 vs. HDFS 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C5C24BA-3584-5C25-DCD2-640E62FB8F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903" b="1" i="1" u="sng">
                <a:solidFill>
                  <a:srgbClr val="800000"/>
                </a:solidFill>
              </a:rPr>
              <a:t>HBase</a:t>
            </a:r>
            <a:r>
              <a:rPr lang="en-US" altLang="en-US" sz="2903"/>
              <a:t> is designed to efficiently address the following points</a:t>
            </a:r>
          </a:p>
          <a:p>
            <a:pPr lvl="1"/>
            <a:r>
              <a:rPr lang="en-US" altLang="en-US" sz="2903"/>
              <a:t>Fast record lookup</a:t>
            </a:r>
          </a:p>
          <a:p>
            <a:pPr lvl="1"/>
            <a:r>
              <a:rPr lang="en-US" altLang="en-US" sz="2903"/>
              <a:t>Support for record-level insertion</a:t>
            </a:r>
          </a:p>
          <a:p>
            <a:pPr lvl="1"/>
            <a:r>
              <a:rPr lang="en-US" altLang="en-US" sz="2903"/>
              <a:t>Support for updates (not in place)</a:t>
            </a:r>
          </a:p>
          <a:p>
            <a:pPr lvl="1"/>
            <a:endParaRPr lang="en-US" altLang="en-US" sz="2903"/>
          </a:p>
          <a:p>
            <a:r>
              <a:rPr lang="en-US" altLang="en-US" sz="2903"/>
              <a:t>HBase updates are done by creating new versions of values</a:t>
            </a:r>
          </a:p>
          <a:p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>
            <a:extLst>
              <a:ext uri="{FF2B5EF4-FFF2-40B4-BE49-F238E27FC236}">
                <a16:creationId xmlns:a16="http://schemas.microsoft.com/office/drawing/2014/main" id="{4795874D-6173-53AA-2DF0-C497B6EA64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Hbase Has No Schema</a:t>
            </a:r>
          </a:p>
        </p:txBody>
      </p:sp>
      <p:sp>
        <p:nvSpPr>
          <p:cNvPr id="37891" name="Content Placeholder 2">
            <a:extLst>
              <a:ext uri="{FF2B5EF4-FFF2-40B4-BE49-F238E27FC236}">
                <a16:creationId xmlns:a16="http://schemas.microsoft.com/office/drawing/2014/main" id="{17529D64-C0BC-5165-8BE9-BDEFC1C802B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841794" y="5911822"/>
            <a:ext cx="8639467" cy="951939"/>
          </a:xfrm>
        </p:spPr>
        <p:txBody>
          <a:bodyPr/>
          <a:lstStyle/>
          <a:p>
            <a:r>
              <a:rPr lang="en-US" altLang="en-US" sz="2177"/>
              <a:t>Each row can have a different number of columns.</a:t>
            </a:r>
          </a:p>
          <a:p>
            <a:r>
              <a:rPr lang="en-US" altLang="en-US" sz="2177"/>
              <a:t>A single cell can have different values at different timestamps.</a:t>
            </a:r>
          </a:p>
        </p:txBody>
      </p:sp>
      <p:pic>
        <p:nvPicPr>
          <p:cNvPr id="37892" name="Picture 3">
            <a:extLst>
              <a:ext uri="{FF2B5EF4-FFF2-40B4-BE49-F238E27FC236}">
                <a16:creationId xmlns:a16="http://schemas.microsoft.com/office/drawing/2014/main" id="{5463F2C9-AAA2-91B4-F1D4-E6C74FBC0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071" y="1731062"/>
            <a:ext cx="7065382" cy="3889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BE2DDC9A-B7C9-41ED-DC6F-9A15F9AF17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75910" y="816566"/>
            <a:ext cx="8141174" cy="691273"/>
          </a:xfrm>
        </p:spPr>
        <p:txBody>
          <a:bodyPr/>
          <a:lstStyle/>
          <a:p>
            <a:r>
              <a:rPr lang="en-US" altLang="en-US" sz="3266"/>
              <a:t>HBase Data Model: Keys and Column Families</a:t>
            </a:r>
          </a:p>
        </p:txBody>
      </p:sp>
      <p:pic>
        <p:nvPicPr>
          <p:cNvPr id="38915" name="Picture 3">
            <a:extLst>
              <a:ext uri="{FF2B5EF4-FFF2-40B4-BE49-F238E27FC236}">
                <a16:creationId xmlns:a16="http://schemas.microsoft.com/office/drawing/2014/main" id="{4049FCF8-BAE2-0F60-93A1-5F0034D13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068" y="2763651"/>
            <a:ext cx="5282475" cy="2370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2C4C5F5-99D8-EBC5-27C0-06BBECE0F21C}"/>
              </a:ext>
            </a:extLst>
          </p:cNvPr>
          <p:cNvGrpSpPr>
            <a:grpSpLocks/>
          </p:cNvGrpSpPr>
          <p:nvPr/>
        </p:nvGrpSpPr>
        <p:grpSpPr bwMode="auto">
          <a:xfrm>
            <a:off x="1527842" y="2318644"/>
            <a:ext cx="2507161" cy="1371024"/>
            <a:chOff x="519515" y="2377582"/>
            <a:chExt cx="2763741" cy="1512342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D81E49B1-386D-5E5B-1C17-F9015DE4FD0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575225" y="2747725"/>
              <a:ext cx="1027136" cy="1142199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38926" name="TextBox 6">
              <a:extLst>
                <a:ext uri="{FF2B5EF4-FFF2-40B4-BE49-F238E27FC236}">
                  <a16:creationId xmlns:a16="http://schemas.microsoft.com/office/drawing/2014/main" id="{6E256705-E0B0-8CDF-1978-D30E6AD41B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9515" y="2377582"/>
              <a:ext cx="2763741" cy="4714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2177" b="1">
                  <a:solidFill>
                    <a:srgbClr val="800000"/>
                  </a:solidFill>
                </a:rPr>
                <a:t>Each row has a </a:t>
              </a:r>
              <a:r>
                <a:rPr lang="en-US" altLang="en-US" sz="2177" b="1" i="1" u="sng">
                  <a:solidFill>
                    <a:srgbClr val="0000FF"/>
                  </a:solidFill>
                </a:rPr>
                <a:t>Key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A09D8A3-9C67-4DD2-CA68-8026181836A2}"/>
              </a:ext>
            </a:extLst>
          </p:cNvPr>
          <p:cNvGrpSpPr>
            <a:grpSpLocks/>
          </p:cNvGrpSpPr>
          <p:nvPr/>
        </p:nvGrpSpPr>
        <p:grpSpPr bwMode="auto">
          <a:xfrm>
            <a:off x="4071149" y="1860676"/>
            <a:ext cx="5464701" cy="1241410"/>
            <a:chOff x="3581927" y="1670039"/>
            <a:chExt cx="6023636" cy="136857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F2E2784-E9C3-A951-DA7F-5D7A6E0E161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542335" y="2203497"/>
              <a:ext cx="842937" cy="835115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38923" name="TextBox 9">
              <a:extLst>
                <a:ext uri="{FF2B5EF4-FFF2-40B4-BE49-F238E27FC236}">
                  <a16:creationId xmlns:a16="http://schemas.microsoft.com/office/drawing/2014/main" id="{28432B87-1BB8-CBC9-12DB-D995199D8A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81927" y="1670039"/>
              <a:ext cx="6023636" cy="471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2177" b="1">
                  <a:solidFill>
                    <a:srgbClr val="800000"/>
                  </a:solidFill>
                </a:rPr>
                <a:t>Each record is divided into </a:t>
              </a:r>
              <a:r>
                <a:rPr lang="en-US" altLang="en-US" sz="2177" b="1" i="1" u="sng">
                  <a:solidFill>
                    <a:srgbClr val="0000FF"/>
                  </a:solidFill>
                </a:rPr>
                <a:t>Column Families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2014D8B-138D-2189-10F1-1C96508A265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537667" y="2203497"/>
              <a:ext cx="1000094" cy="835115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93FE56-AA47-6FFA-487D-1A98464FABF2}"/>
              </a:ext>
            </a:extLst>
          </p:cNvPr>
          <p:cNvGrpSpPr>
            <a:grpSpLocks/>
          </p:cNvGrpSpPr>
          <p:nvPr/>
        </p:nvGrpSpPr>
        <p:grpSpPr bwMode="auto">
          <a:xfrm>
            <a:off x="3153771" y="4560961"/>
            <a:ext cx="6471130" cy="1346611"/>
            <a:chOff x="2161779" y="4561202"/>
            <a:chExt cx="7131957" cy="1486254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0B0840D-7A3C-7A7D-C45A-92FB870027A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3887086" y="4561202"/>
              <a:ext cx="466642" cy="1010919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DA054562-FFD0-FAF8-3EFC-A89608512F0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4353728" y="4561202"/>
              <a:ext cx="725358" cy="960055"/>
            </a:xfrm>
            <a:prstGeom prst="straightConnector1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38921" name="TextBox 14">
              <a:extLst>
                <a:ext uri="{FF2B5EF4-FFF2-40B4-BE49-F238E27FC236}">
                  <a16:creationId xmlns:a16="http://schemas.microsoft.com/office/drawing/2014/main" id="{DC902CB3-9DDE-C6F9-B972-FCAAB27D8B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1779" y="5575778"/>
              <a:ext cx="7131957" cy="4716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bg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r>
                <a:rPr lang="en-US" altLang="en-US" sz="2177" b="1">
                  <a:solidFill>
                    <a:srgbClr val="800000"/>
                  </a:solidFill>
                </a:rPr>
                <a:t>Each column family consists of one or more </a:t>
              </a:r>
              <a:r>
                <a:rPr lang="en-US" altLang="en-US" sz="2177" b="1" i="1">
                  <a:solidFill>
                    <a:srgbClr val="0000FF"/>
                  </a:solidFill>
                </a:rPr>
                <a:t>Columns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A6A12A54A941428A39BCE980E8631F" ma:contentTypeVersion="16" ma:contentTypeDescription="Create a new document." ma:contentTypeScope="" ma:versionID="917f6c06737dcb768fbd71a34d0fba89">
  <xsd:schema xmlns:xsd="http://www.w3.org/2001/XMLSchema" xmlns:xs="http://www.w3.org/2001/XMLSchema" xmlns:p="http://schemas.microsoft.com/office/2006/metadata/properties" xmlns:ns2="e9492af6-ed02-4680-a232-c3f10c11c09b" xmlns:ns3="bc05ee0a-d906-4c5e-bb5c-b1f70f11b0b9" targetNamespace="http://schemas.microsoft.com/office/2006/metadata/properties" ma:root="true" ma:fieldsID="6b5fc966ce192b7ff4dbdd50ebfa49d6" ns2:_="" ns3:_="">
    <xsd:import namespace="e9492af6-ed02-4680-a232-c3f10c11c09b"/>
    <xsd:import namespace="bc05ee0a-d906-4c5e-bb5c-b1f70f11b0b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492af6-ed02-4680-a232-c3f10c11c0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87414def-154c-4d25-b3bb-ada8546948f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05ee0a-d906-4c5e-bb5c-b1f70f11b0b9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92a3772-13a1-4de5-a6d8-6c3e331cca4c}" ma:internalName="TaxCatchAll" ma:showField="CatchAllData" ma:web="bc05ee0a-d906-4c5e-bb5c-b1f70f11b0b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9D1A128-0C2E-4DA6-9A1A-AEF15E2783E0}"/>
</file>

<file path=customXml/itemProps2.xml><?xml version="1.0" encoding="utf-8"?>
<ds:datastoreItem xmlns:ds="http://schemas.openxmlformats.org/officeDocument/2006/customXml" ds:itemID="{FA87E6A1-60FF-4950-98D1-B01247B11681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1562</Words>
  <Application>Microsoft Office PowerPoint</Application>
  <PresentationFormat>Widescreen</PresentationFormat>
  <Paragraphs>278</Paragraphs>
  <Slides>31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Calibri</vt:lpstr>
      <vt:lpstr>Calibri Light</vt:lpstr>
      <vt:lpstr>Roboto</vt:lpstr>
      <vt:lpstr>Roboto Condensed</vt:lpstr>
      <vt:lpstr>Times New Roman</vt:lpstr>
      <vt:lpstr>Wingdings</vt:lpstr>
      <vt:lpstr>Office Theme</vt:lpstr>
      <vt:lpstr>Visio</vt:lpstr>
      <vt:lpstr>Examples of how to achieve consistency in NoSQL stores </vt:lpstr>
      <vt:lpstr>We will study three contrasting NoSQL stores</vt:lpstr>
      <vt:lpstr>BigTable</vt:lpstr>
      <vt:lpstr>HBase</vt:lpstr>
      <vt:lpstr>HBase: Part of Hadoop’s Ecosystem</vt:lpstr>
      <vt:lpstr>HBase vs. HDFS</vt:lpstr>
      <vt:lpstr>HBase vs. HDFS </vt:lpstr>
      <vt:lpstr>Hbase Has No Schema</vt:lpstr>
      <vt:lpstr>HBase Data Model: Keys and Column Families</vt:lpstr>
      <vt:lpstr>PowerPoint Presentation</vt:lpstr>
      <vt:lpstr>PowerPoint Presentation</vt:lpstr>
      <vt:lpstr>Column Families</vt:lpstr>
      <vt:lpstr>HBase Regions</vt:lpstr>
      <vt:lpstr>HBase Architecture</vt:lpstr>
      <vt:lpstr>HBase Components </vt:lpstr>
      <vt:lpstr>HBase Architecture</vt:lpstr>
      <vt:lpstr>HBase: Joins</vt:lpstr>
      <vt:lpstr>HBase Updates</vt:lpstr>
      <vt:lpstr>HBase Updates</vt:lpstr>
      <vt:lpstr>HBase: Merge Updates</vt:lpstr>
      <vt:lpstr>DynamoDB</vt:lpstr>
      <vt:lpstr>Durability and Availability</vt:lpstr>
      <vt:lpstr>DynamoDB Joins</vt:lpstr>
      <vt:lpstr>DynamoDB Data Model</vt:lpstr>
      <vt:lpstr>DynamoDB Data Model Example</vt:lpstr>
      <vt:lpstr>Peer-to-peer architecture</vt:lpstr>
      <vt:lpstr>Peer-to-peer architecture</vt:lpstr>
      <vt:lpstr>Spanner</vt:lpstr>
      <vt:lpstr>What is Spanner?</vt:lpstr>
      <vt:lpstr>Example: Social Network at planet scale!</vt:lpstr>
      <vt:lpstr>How does spanner do it?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Examples of how to achieve consistency in NoSQL stores </dc:title>
  <dc:creator>Butler, Kylie</dc:creator>
  <cp:lastModifiedBy>Butler, Kylie</cp:lastModifiedBy>
  <cp:revision>1</cp:revision>
  <dcterms:created xsi:type="dcterms:W3CDTF">2022-08-29T04:32:59Z</dcterms:created>
  <dcterms:modified xsi:type="dcterms:W3CDTF">2022-08-29T04:33:44Z</dcterms:modified>
</cp:coreProperties>
</file>

<file path=docProps/thumbnail.jpeg>
</file>